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2"/>
  </p:sldMasterIdLst>
  <p:notesMasterIdLst>
    <p:notesMasterId r:id="rId48"/>
  </p:notesMasterIdLst>
  <p:sldIdLst>
    <p:sldId id="256" r:id="rId3"/>
    <p:sldId id="388" r:id="rId4"/>
    <p:sldId id="257" r:id="rId5"/>
    <p:sldId id="395" r:id="rId6"/>
    <p:sldId id="259" r:id="rId7"/>
    <p:sldId id="261" r:id="rId8"/>
    <p:sldId id="262" r:id="rId9"/>
    <p:sldId id="260" r:id="rId10"/>
    <p:sldId id="387" r:id="rId11"/>
    <p:sldId id="263" r:id="rId12"/>
    <p:sldId id="264" r:id="rId13"/>
    <p:sldId id="265" r:id="rId14"/>
    <p:sldId id="266" r:id="rId15"/>
    <p:sldId id="312" r:id="rId16"/>
    <p:sldId id="316" r:id="rId17"/>
    <p:sldId id="319" r:id="rId18"/>
    <p:sldId id="321" r:id="rId19"/>
    <p:sldId id="322" r:id="rId20"/>
    <p:sldId id="323" r:id="rId21"/>
    <p:sldId id="324" r:id="rId22"/>
    <p:sldId id="329" r:id="rId23"/>
    <p:sldId id="331" r:id="rId24"/>
    <p:sldId id="332" r:id="rId25"/>
    <p:sldId id="333" r:id="rId26"/>
    <p:sldId id="334" r:id="rId27"/>
    <p:sldId id="335" r:id="rId28"/>
    <p:sldId id="336" r:id="rId29"/>
    <p:sldId id="340" r:id="rId30"/>
    <p:sldId id="338" r:id="rId31"/>
    <p:sldId id="284" r:id="rId32"/>
    <p:sldId id="339" r:id="rId33"/>
    <p:sldId id="341" r:id="rId34"/>
    <p:sldId id="382" r:id="rId35"/>
    <p:sldId id="389" r:id="rId36"/>
    <p:sldId id="385" r:id="rId37"/>
    <p:sldId id="384" r:id="rId38"/>
    <p:sldId id="360" r:id="rId39"/>
    <p:sldId id="362" r:id="rId40"/>
    <p:sldId id="363" r:id="rId41"/>
    <p:sldId id="364" r:id="rId42"/>
    <p:sldId id="365" r:id="rId43"/>
    <p:sldId id="366" r:id="rId44"/>
    <p:sldId id="367" r:id="rId45"/>
    <p:sldId id="368" r:id="rId46"/>
    <p:sldId id="369" r:id="rId47"/>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CAD7"/>
          </a:solidFill>
        </a:fill>
      </a:tcStyle>
    </a:wholeTbl>
    <a:band2H>
      <a:tcTxStyle/>
      <a:tcStyle>
        <a:tcBdr/>
        <a:fill>
          <a:solidFill>
            <a:srgbClr val="E7E7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CD4CA"/>
          </a:solidFill>
        </a:fill>
      </a:tcStyle>
    </a:wholeTbl>
    <a:band2H>
      <a:tcTxStyle/>
      <a:tcStyle>
        <a:tcBdr/>
        <a:fill>
          <a:solidFill>
            <a:srgbClr val="F6EB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7D7D7"/>
          </a:solidFill>
        </a:fill>
      </a:tcStyle>
    </a:wholeTbl>
    <a:band2H>
      <a:tcTxStyle/>
      <a:tcStyle>
        <a:tcBdr/>
        <a:fill>
          <a:solidFill>
            <a:srgbClr val="ECEC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75" autoAdjust="0"/>
    <p:restoredTop sz="81714" autoAdjust="0"/>
  </p:normalViewPr>
  <p:slideViewPr>
    <p:cSldViewPr snapToGrid="0">
      <p:cViewPr varScale="1">
        <p:scale>
          <a:sx n="84" d="100"/>
          <a:sy n="84" d="100"/>
        </p:scale>
        <p:origin x="66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n-lt"/>
        <a:ea typeface="+mn-ea"/>
        <a:cs typeface="+mn-cs"/>
        <a:sym typeface="Arial"/>
      </a:defRPr>
    </a:lvl1pPr>
    <a:lvl2pPr indent="228600" defTabSz="457200" latinLnBrk="0">
      <a:defRPr sz="1200">
        <a:latin typeface="+mn-lt"/>
        <a:ea typeface="+mn-ea"/>
        <a:cs typeface="+mn-cs"/>
        <a:sym typeface="Arial"/>
      </a:defRPr>
    </a:lvl2pPr>
    <a:lvl3pPr indent="457200" defTabSz="457200" latinLnBrk="0">
      <a:defRPr sz="1200">
        <a:latin typeface="+mn-lt"/>
        <a:ea typeface="+mn-ea"/>
        <a:cs typeface="+mn-cs"/>
        <a:sym typeface="Arial"/>
      </a:defRPr>
    </a:lvl3pPr>
    <a:lvl4pPr indent="685800" defTabSz="457200" latinLnBrk="0">
      <a:defRPr sz="1200">
        <a:latin typeface="+mn-lt"/>
        <a:ea typeface="+mn-ea"/>
        <a:cs typeface="+mn-cs"/>
        <a:sym typeface="Arial"/>
      </a:defRPr>
    </a:lvl4pPr>
    <a:lvl5pPr indent="914400" defTabSz="457200" latinLnBrk="0">
      <a:defRPr sz="1200">
        <a:latin typeface="+mn-lt"/>
        <a:ea typeface="+mn-ea"/>
        <a:cs typeface="+mn-cs"/>
        <a:sym typeface="Arial"/>
      </a:defRPr>
    </a:lvl5pPr>
    <a:lvl6pPr indent="1143000" defTabSz="457200" latinLnBrk="0">
      <a:defRPr sz="1200">
        <a:latin typeface="+mn-lt"/>
        <a:ea typeface="+mn-ea"/>
        <a:cs typeface="+mn-cs"/>
        <a:sym typeface="Arial"/>
      </a:defRPr>
    </a:lvl6pPr>
    <a:lvl7pPr indent="1371600" defTabSz="457200" latinLnBrk="0">
      <a:defRPr sz="1200">
        <a:latin typeface="+mn-lt"/>
        <a:ea typeface="+mn-ea"/>
        <a:cs typeface="+mn-cs"/>
        <a:sym typeface="Arial"/>
      </a:defRPr>
    </a:lvl7pPr>
    <a:lvl8pPr indent="1600200" defTabSz="457200" latinLnBrk="0">
      <a:defRPr sz="1200">
        <a:latin typeface="+mn-lt"/>
        <a:ea typeface="+mn-ea"/>
        <a:cs typeface="+mn-cs"/>
        <a:sym typeface="Arial"/>
      </a:defRPr>
    </a:lvl8pPr>
    <a:lvl9pPr indent="1828800" defTabSz="457200" latinLnBrk="0">
      <a:defRPr sz="1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ocs.oracle.com/javase/8/docs/api/java/util/Map.html"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docs.oracle.com/javase/8/docs/api/java/util/Dictionary.html"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29294380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Retrieval</a:t>
            </a:r>
            <a:r>
              <a:rPr lang="en-US" baseline="0" dirty="0"/>
              <a:t> is an important aspect for many application.  </a:t>
            </a:r>
            <a:r>
              <a:rPr lang="en-US" b="1" baseline="0" dirty="0"/>
              <a:t>Think Google</a:t>
            </a:r>
          </a:p>
          <a:p>
            <a:pPr marL="171450" indent="-171450">
              <a:buFont typeface="Arial" panose="020B0604020202020204" pitchFamily="34" charset="0"/>
              <a:buChar char="•"/>
            </a:pPr>
            <a:r>
              <a:rPr lang="en-US" b="1" baseline="0" dirty="0"/>
              <a:t>O(log n) is good, </a:t>
            </a:r>
            <a:r>
              <a:rPr lang="en-US" b="0" baseline="0" dirty="0"/>
              <a:t>but can we do better?</a:t>
            </a:r>
          </a:p>
          <a:p>
            <a:pPr marL="171450" indent="-171450">
              <a:buFont typeface="Arial" panose="020B0604020202020204" pitchFamily="34" charset="0"/>
              <a:buChar char="•"/>
            </a:pPr>
            <a:r>
              <a:rPr lang="en-US" b="0" baseline="0" dirty="0"/>
              <a:t>What’s better than O(log n)</a:t>
            </a:r>
            <a:endParaRPr lang="en-US" b="0" dirty="0"/>
          </a:p>
        </p:txBody>
      </p:sp>
    </p:spTree>
    <p:extLst>
      <p:ext uri="{BB962C8B-B14F-4D97-AF65-F5344CB8AC3E}">
        <p14:creationId xmlns:p14="http://schemas.microsoft.com/office/powerpoint/2010/main" val="890149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Should we even consider this approach?</a:t>
            </a:r>
          </a:p>
        </p:txBody>
      </p:sp>
    </p:spTree>
    <p:extLst>
      <p:ext uri="{BB962C8B-B14F-4D97-AF65-F5344CB8AC3E}">
        <p14:creationId xmlns:p14="http://schemas.microsoft.com/office/powerpoint/2010/main" val="4132829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Is</a:t>
            </a:r>
            <a:r>
              <a:rPr lang="en-US" baseline="0" dirty="0"/>
              <a:t> there an application for unsorted linked?</a:t>
            </a:r>
            <a:endParaRPr lang="en-US" dirty="0"/>
          </a:p>
        </p:txBody>
      </p:sp>
    </p:spTree>
    <p:extLst>
      <p:ext uri="{BB962C8B-B14F-4D97-AF65-F5344CB8AC3E}">
        <p14:creationId xmlns:p14="http://schemas.microsoft.com/office/powerpoint/2010/main" val="7725230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Why is Retrieval O(n), </a:t>
            </a:r>
            <a:r>
              <a:rPr lang="en-US" b="0" dirty="0"/>
              <a:t>even for a sorted linked dictionary</a:t>
            </a:r>
            <a:r>
              <a:rPr lang="en-US" b="1" dirty="0"/>
              <a:t>?</a:t>
            </a:r>
          </a:p>
        </p:txBody>
      </p:sp>
    </p:spTree>
    <p:extLst>
      <p:ext uri="{BB962C8B-B14F-4D97-AF65-F5344CB8AC3E}">
        <p14:creationId xmlns:p14="http://schemas.microsoft.com/office/powerpoint/2010/main" val="25243331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802167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What’s the most important operation(s)?</a:t>
            </a:r>
          </a:p>
        </p:txBody>
      </p:sp>
    </p:spTree>
    <p:extLst>
      <p:ext uri="{BB962C8B-B14F-4D97-AF65-F5344CB8AC3E}">
        <p14:creationId xmlns:p14="http://schemas.microsoft.com/office/powerpoint/2010/main" val="456544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Class </a:t>
            </a:r>
            <a:r>
              <a:rPr lang="en-US" b="1" dirty="0"/>
              <a:t>Name</a:t>
            </a:r>
          </a:p>
        </p:txBody>
      </p:sp>
    </p:spTree>
    <p:extLst>
      <p:ext uri="{BB962C8B-B14F-4D97-AF65-F5344CB8AC3E}">
        <p14:creationId xmlns:p14="http://schemas.microsoft.com/office/powerpoint/2010/main" val="29675746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How do you track the frequency (count) of a word in a file?</a:t>
            </a:r>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2014649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How do you track the frequency (count) of a word in a file?</a:t>
            </a:r>
          </a:p>
        </p:txBody>
      </p:sp>
    </p:spTree>
    <p:extLst>
      <p:ext uri="{BB962C8B-B14F-4D97-AF65-F5344CB8AC3E}">
        <p14:creationId xmlns:p14="http://schemas.microsoft.com/office/powerpoint/2010/main" val="9939712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What’s the pattern?</a:t>
            </a:r>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38049691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defTabSz="4572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ADT </a:t>
            </a:r>
            <a:r>
              <a:rPr lang="en-US" b="1" dirty="0"/>
              <a:t>Dictionary</a:t>
            </a:r>
            <a:r>
              <a:rPr lang="en-US" dirty="0"/>
              <a:t> (K,V) is the same</a:t>
            </a:r>
            <a:r>
              <a:rPr lang="en-US" baseline="0" dirty="0"/>
              <a:t> as </a:t>
            </a:r>
            <a:r>
              <a:rPr lang="en-US" b="1" dirty="0"/>
              <a:t>Map</a:t>
            </a:r>
            <a:r>
              <a:rPr lang="en-US" dirty="0"/>
              <a:t> (K,V)</a:t>
            </a:r>
          </a:p>
          <a:p>
            <a:pPr marL="171450" indent="-171450">
              <a:buFont typeface="Arial" panose="020B0604020202020204" pitchFamily="34" charset="0"/>
              <a:buChar char="•"/>
            </a:pPr>
            <a:r>
              <a:rPr lang="en-US" b="1" dirty="0"/>
              <a:t>Abstract class | obsolete </a:t>
            </a:r>
            <a:r>
              <a:rPr lang="en-US" dirty="0"/>
              <a:t>| https://docs.oracle.com/javase/8/docs/api/java/util/Dictionary.html  // abstract class</a:t>
            </a:r>
          </a:p>
          <a:p>
            <a:pPr marL="171450" indent="-171450">
              <a:buFont typeface="Arial" panose="020B0604020202020204" pitchFamily="34" charset="0"/>
              <a:buChar char="•"/>
            </a:pPr>
            <a:r>
              <a:rPr lang="en-US" b="1" dirty="0"/>
              <a:t>Interface</a:t>
            </a:r>
            <a:r>
              <a:rPr lang="en-US" dirty="0"/>
              <a:t> | https://docs.oracle.com/javase/8/docs/api/java/util/Map.html</a:t>
            </a:r>
          </a:p>
          <a:p>
            <a:pPr marL="171450" indent="-171450">
              <a:buFont typeface="Arial" panose="020B0604020202020204" pitchFamily="34" charset="0"/>
              <a:buChar char="•"/>
            </a:pPr>
            <a:r>
              <a:rPr lang="en-US" dirty="0"/>
              <a:t>https://www.geeksforgeeks.org/differences-between-hashmap-and-hashtable-in-java/</a:t>
            </a:r>
          </a:p>
          <a:p>
            <a:pPr marL="171450" marR="0" lvl="0" indent="-171450" defTabSz="45720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endParaRPr lang="en-US" dirty="0"/>
          </a:p>
        </p:txBody>
      </p:sp>
    </p:spTree>
    <p:extLst>
      <p:ext uri="{BB962C8B-B14F-4D97-AF65-F5344CB8AC3E}">
        <p14:creationId xmlns:p14="http://schemas.microsoft.com/office/powerpoint/2010/main" val="30535350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defTabSz="4572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err="1"/>
              <a:t>getKeyIterator</a:t>
            </a:r>
            <a:r>
              <a:rPr lang="en-US" dirty="0"/>
              <a:t>();</a:t>
            </a:r>
          </a:p>
          <a:p>
            <a:pPr marL="171450" marR="0" lvl="0" indent="-171450" defTabSz="4572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err="1"/>
              <a:t>getValueIterator</a:t>
            </a:r>
            <a:r>
              <a:rPr lang="en-US" sz="1100" dirty="0"/>
              <a:t>();</a:t>
            </a:r>
            <a:endParaRPr lang="en-US" sz="1050" dirty="0">
              <a:latin typeface="+mn-lt"/>
              <a:ea typeface="+mn-ea"/>
              <a:cs typeface="+mn-cs"/>
              <a:sym typeface="Helvetica"/>
            </a:endParaRPr>
          </a:p>
          <a:p>
            <a:pPr marL="171450" marR="0" lvl="0" indent="-171450" defTabSz="45720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latin typeface="+mn-lt"/>
              <a:ea typeface="+mn-ea"/>
              <a:cs typeface="+mn-cs"/>
              <a:sym typeface="Helvetica"/>
            </a:endParaRPr>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18269318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2200" b="1" dirty="0">
                <a:solidFill>
                  <a:srgbClr val="0070C0"/>
                </a:solidFill>
                <a:hlinkClick r:id="rId3"/>
              </a:rPr>
              <a:t>https://docs.oracle.com/javase/8/docs/api/java/util/Map.html</a:t>
            </a:r>
            <a:endParaRPr lang="en-US" sz="2200" b="1" dirty="0">
              <a:solidFill>
                <a:srgbClr val="0070C0"/>
              </a:solidFill>
            </a:endParaRPr>
          </a:p>
          <a:p>
            <a:pPr marL="171450" indent="-171450">
              <a:buFont typeface="Arial" panose="020B0604020202020204" pitchFamily="34" charset="0"/>
              <a:buChar char="•"/>
            </a:pPr>
            <a:r>
              <a:rPr lang="en-US" dirty="0">
                <a:sym typeface="Courier New"/>
                <a:hlinkClick r:id="rId4"/>
              </a:rPr>
              <a:t>https://docs.oracle.com/javase/8/docs/api/java/util/Dictionary.html</a:t>
            </a:r>
            <a:endParaRPr lang="en-US" dirty="0">
              <a:sym typeface="Courier New"/>
            </a:endParaRPr>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15449667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0" dirty="0"/>
              <a:t>https://docs.oracle.com/javase/7/docs/api/java/util/Map.html</a:t>
            </a:r>
          </a:p>
          <a:p>
            <a:pPr marL="171450" indent="-171450">
              <a:buFont typeface="Arial" panose="020B0604020202020204" pitchFamily="34" charset="0"/>
              <a:buChar char="•"/>
            </a:pPr>
            <a:r>
              <a:rPr lang="en-US" b="0" dirty="0"/>
              <a:t>https://docs.oracle.com/javase/8/docs/api/java/util/Hashtable.html</a:t>
            </a:r>
          </a:p>
        </p:txBody>
      </p:sp>
    </p:spTree>
    <p:extLst>
      <p:ext uri="{BB962C8B-B14F-4D97-AF65-F5344CB8AC3E}">
        <p14:creationId xmlns:p14="http://schemas.microsoft.com/office/powerpoint/2010/main" val="728016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Array of entries </a:t>
            </a:r>
            <a:r>
              <a:rPr lang="en-US" dirty="0"/>
              <a:t>vs. parallel arrays</a:t>
            </a:r>
          </a:p>
          <a:p>
            <a:pPr marL="171450" indent="-171450">
              <a:buFont typeface="Arial" panose="020B0604020202020204" pitchFamily="34" charset="0"/>
              <a:buChar char="•"/>
            </a:pPr>
            <a:r>
              <a:rPr lang="en-US" b="1" dirty="0"/>
              <a:t>(a) is the way to go</a:t>
            </a:r>
          </a:p>
        </p:txBody>
      </p:sp>
    </p:spTree>
    <p:extLst>
      <p:ext uri="{BB962C8B-B14F-4D97-AF65-F5344CB8AC3E}">
        <p14:creationId xmlns:p14="http://schemas.microsoft.com/office/powerpoint/2010/main" val="2107191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Advantage of sorted implementations</a:t>
            </a:r>
          </a:p>
        </p:txBody>
      </p:sp>
    </p:spTree>
    <p:extLst>
      <p:ext uri="{BB962C8B-B14F-4D97-AF65-F5344CB8AC3E}">
        <p14:creationId xmlns:p14="http://schemas.microsoft.com/office/powerpoint/2010/main" val="3797374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What are we relocating?</a:t>
            </a:r>
          </a:p>
        </p:txBody>
      </p:sp>
    </p:spTree>
    <p:extLst>
      <p:ext uri="{BB962C8B-B14F-4D97-AF65-F5344CB8AC3E}">
        <p14:creationId xmlns:p14="http://schemas.microsoft.com/office/powerpoint/2010/main" val="2611883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5e Figure + Caption">
    <p:spTree>
      <p:nvGrpSpPr>
        <p:cNvPr id="1" name=""/>
        <p:cNvGrpSpPr/>
        <p:nvPr/>
      </p:nvGrpSpPr>
      <p:grpSpPr>
        <a:xfrm>
          <a:off x="0" y="0"/>
          <a:ext cx="0" cy="0"/>
          <a:chOff x="0" y="0"/>
          <a:chExt cx="0" cy="0"/>
        </a:xfrm>
      </p:grpSpPr>
      <p:sp>
        <p:nvSpPr>
          <p:cNvPr id="23" name="Title Text"/>
          <p:cNvSpPr txBox="1">
            <a:spLocks noGrp="1"/>
          </p:cNvSpPr>
          <p:nvPr>
            <p:ph type="title"/>
          </p:nvPr>
        </p:nvSpPr>
        <p:spPr>
          <a:xfrm>
            <a:off x="249435" y="-1"/>
            <a:ext cx="8513565" cy="807816"/>
          </a:xfrm>
          <a:prstGeom prst="rect">
            <a:avLst/>
          </a:prstGeom>
        </p:spPr>
        <p:txBody>
          <a:bodyPr/>
          <a:lstStyle/>
          <a:p>
            <a:r>
              <a:t>Title Text</a:t>
            </a:r>
          </a:p>
        </p:txBody>
      </p:sp>
      <p:sp>
        <p:nvSpPr>
          <p:cNvPr id="24" name="Body Level One…"/>
          <p:cNvSpPr txBox="1">
            <a:spLocks noGrp="1"/>
          </p:cNvSpPr>
          <p:nvPr>
            <p:ph type="body" sz="quarter" idx="1"/>
          </p:nvPr>
        </p:nvSpPr>
        <p:spPr>
          <a:xfrm>
            <a:off x="457200" y="5831015"/>
            <a:ext cx="8229600" cy="581001"/>
          </a:xfrm>
          <a:prstGeom prst="rect">
            <a:avLst/>
          </a:prstGeom>
        </p:spPr>
        <p:txBody>
          <a:bodyPr anchor="b"/>
          <a:lstStyle>
            <a:lvl1pPr marL="0" indent="0">
              <a:spcBef>
                <a:spcPts val="0"/>
              </a:spcBef>
              <a:buClrTx/>
              <a:buSzTx/>
              <a:buFontTx/>
              <a:buNone/>
              <a:defRPr sz="3600" b="1">
                <a:solidFill>
                  <a:srgbClr val="007FA3"/>
                </a:solidFill>
                <a:latin typeface="Times New Roman"/>
                <a:ea typeface="Times New Roman"/>
                <a:cs typeface="Times New Roman"/>
                <a:sym typeface="Times New Roman"/>
              </a:defRPr>
            </a:lvl1pPr>
            <a:lvl2pPr marL="0" indent="228600">
              <a:spcBef>
                <a:spcPts val="0"/>
              </a:spcBef>
              <a:buClrTx/>
              <a:buSzTx/>
              <a:buFontTx/>
              <a:buNone/>
              <a:defRPr sz="3600" b="1">
                <a:solidFill>
                  <a:srgbClr val="007FA3"/>
                </a:solidFill>
                <a:latin typeface="Times New Roman"/>
                <a:ea typeface="Times New Roman"/>
                <a:cs typeface="Times New Roman"/>
                <a:sym typeface="Times New Roman"/>
              </a:defRPr>
            </a:lvl2pPr>
            <a:lvl3pPr marL="0" indent="457200">
              <a:spcBef>
                <a:spcPts val="0"/>
              </a:spcBef>
              <a:buClrTx/>
              <a:buSzTx/>
              <a:buFontTx/>
              <a:buNone/>
              <a:defRPr sz="3600" b="1">
                <a:solidFill>
                  <a:srgbClr val="007FA3"/>
                </a:solidFill>
                <a:latin typeface="Times New Roman"/>
                <a:ea typeface="Times New Roman"/>
                <a:cs typeface="Times New Roman"/>
                <a:sym typeface="Times New Roman"/>
              </a:defRPr>
            </a:lvl3pPr>
            <a:lvl4pPr marL="0" indent="685800">
              <a:spcBef>
                <a:spcPts val="0"/>
              </a:spcBef>
              <a:buClrTx/>
              <a:buSzTx/>
              <a:buFontTx/>
              <a:buNone/>
              <a:defRPr sz="3600" b="1">
                <a:solidFill>
                  <a:srgbClr val="007FA3"/>
                </a:solidFill>
                <a:latin typeface="Times New Roman"/>
                <a:ea typeface="Times New Roman"/>
                <a:cs typeface="Times New Roman"/>
                <a:sym typeface="Times New Roman"/>
              </a:defRPr>
            </a:lvl4pPr>
            <a:lvl5pPr marL="0" indent="914400">
              <a:spcBef>
                <a:spcPts val="0"/>
              </a:spcBef>
              <a:buClrTx/>
              <a:buSzTx/>
              <a:buFontTx/>
              <a:buNone/>
              <a:defRPr sz="3600" b="1">
                <a:solidFill>
                  <a:srgbClr val="007FA3"/>
                </a:solidFill>
                <a:latin typeface="Times New Roman"/>
                <a:ea typeface="Times New Roman"/>
                <a:cs typeface="Times New Roman"/>
                <a:sym typeface="Times New Roman"/>
              </a:defRPr>
            </a:lvl5pPr>
          </a:lstStyle>
          <a:p>
            <a:r>
              <a:t>Body Level One</a:t>
            </a:r>
          </a:p>
          <a:p>
            <a:pPr lvl="1"/>
            <a:r>
              <a:t>Body Level Two</a:t>
            </a:r>
          </a:p>
          <a:p>
            <a:pPr lvl="2"/>
            <a:r>
              <a:t>Body Level Three</a:t>
            </a:r>
          </a:p>
          <a:p>
            <a:pPr lvl="3"/>
            <a:r>
              <a:t>Body Level Four</a:t>
            </a:r>
          </a:p>
          <a:p>
            <a:pPr lvl="4"/>
            <a:r>
              <a:t>Body Level Five</a:t>
            </a:r>
          </a:p>
        </p:txBody>
      </p:sp>
      <p:sp>
        <p:nvSpPr>
          <p:cNvPr id="25" name="Slide Number"/>
          <p:cNvSpPr txBox="1">
            <a:spLocks noGrp="1"/>
          </p:cNvSpPr>
          <p:nvPr>
            <p:ph type="sldNum" sz="quarter" idx="2"/>
          </p:nvPr>
        </p:nvSpPr>
        <p:spPr>
          <a:xfrm>
            <a:off x="8789857" y="97180"/>
            <a:ext cx="231238" cy="214661"/>
          </a:xfrm>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5e Title &amp; Content">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5e Figure + Caption">
    <p:spTree>
      <p:nvGrpSpPr>
        <p:cNvPr id="1" name=""/>
        <p:cNvGrpSpPr/>
        <p:nvPr/>
      </p:nvGrpSpPr>
      <p:grpSpPr>
        <a:xfrm>
          <a:off x="0" y="0"/>
          <a:ext cx="0" cy="0"/>
          <a:chOff x="0" y="0"/>
          <a:chExt cx="0" cy="0"/>
        </a:xfrm>
      </p:grpSpPr>
      <p:sp>
        <p:nvSpPr>
          <p:cNvPr id="23" name="Title Text"/>
          <p:cNvSpPr txBox="1">
            <a:spLocks noGrp="1"/>
          </p:cNvSpPr>
          <p:nvPr>
            <p:ph type="title"/>
          </p:nvPr>
        </p:nvSpPr>
        <p:spPr>
          <a:xfrm>
            <a:off x="249435" y="-1"/>
            <a:ext cx="8513565" cy="807816"/>
          </a:xfrm>
          <a:prstGeom prst="rect">
            <a:avLst/>
          </a:prstGeom>
        </p:spPr>
        <p:txBody>
          <a:bodyPr/>
          <a:lstStyle/>
          <a:p>
            <a:r>
              <a:t>Title Text</a:t>
            </a:r>
          </a:p>
        </p:txBody>
      </p:sp>
      <p:sp>
        <p:nvSpPr>
          <p:cNvPr id="24" name="Body Level One…"/>
          <p:cNvSpPr txBox="1">
            <a:spLocks noGrp="1"/>
          </p:cNvSpPr>
          <p:nvPr>
            <p:ph type="body" sz="quarter" idx="1"/>
          </p:nvPr>
        </p:nvSpPr>
        <p:spPr>
          <a:xfrm>
            <a:off x="457200" y="5831015"/>
            <a:ext cx="8229600" cy="581001"/>
          </a:xfrm>
          <a:prstGeom prst="rect">
            <a:avLst/>
          </a:prstGeom>
        </p:spPr>
        <p:txBody>
          <a:bodyPr anchor="b"/>
          <a:lstStyle>
            <a:lvl1pPr marL="0" indent="0">
              <a:spcBef>
                <a:spcPts val="0"/>
              </a:spcBef>
              <a:buClrTx/>
              <a:buSzTx/>
              <a:buFontTx/>
              <a:buNone/>
              <a:defRPr sz="3600" b="1">
                <a:solidFill>
                  <a:srgbClr val="007FA3"/>
                </a:solidFill>
                <a:latin typeface="Times New Roman"/>
                <a:ea typeface="Times New Roman"/>
                <a:cs typeface="Times New Roman"/>
                <a:sym typeface="Times New Roman"/>
              </a:defRPr>
            </a:lvl1pPr>
            <a:lvl2pPr marL="0" indent="228600">
              <a:spcBef>
                <a:spcPts val="0"/>
              </a:spcBef>
              <a:buClrTx/>
              <a:buSzTx/>
              <a:buFontTx/>
              <a:buNone/>
              <a:defRPr sz="3600" b="1">
                <a:solidFill>
                  <a:srgbClr val="007FA3"/>
                </a:solidFill>
                <a:latin typeface="Times New Roman"/>
                <a:ea typeface="Times New Roman"/>
                <a:cs typeface="Times New Roman"/>
                <a:sym typeface="Times New Roman"/>
              </a:defRPr>
            </a:lvl2pPr>
            <a:lvl3pPr marL="0" indent="457200">
              <a:spcBef>
                <a:spcPts val="0"/>
              </a:spcBef>
              <a:buClrTx/>
              <a:buSzTx/>
              <a:buFontTx/>
              <a:buNone/>
              <a:defRPr sz="3600" b="1">
                <a:solidFill>
                  <a:srgbClr val="007FA3"/>
                </a:solidFill>
                <a:latin typeface="Times New Roman"/>
                <a:ea typeface="Times New Roman"/>
                <a:cs typeface="Times New Roman"/>
                <a:sym typeface="Times New Roman"/>
              </a:defRPr>
            </a:lvl3pPr>
            <a:lvl4pPr marL="0" indent="685800">
              <a:spcBef>
                <a:spcPts val="0"/>
              </a:spcBef>
              <a:buClrTx/>
              <a:buSzTx/>
              <a:buFontTx/>
              <a:buNone/>
              <a:defRPr sz="3600" b="1">
                <a:solidFill>
                  <a:srgbClr val="007FA3"/>
                </a:solidFill>
                <a:latin typeface="Times New Roman"/>
                <a:ea typeface="Times New Roman"/>
                <a:cs typeface="Times New Roman"/>
                <a:sym typeface="Times New Roman"/>
              </a:defRPr>
            </a:lvl4pPr>
            <a:lvl5pPr marL="0" indent="914400">
              <a:spcBef>
                <a:spcPts val="0"/>
              </a:spcBef>
              <a:buClrTx/>
              <a:buSzTx/>
              <a:buFontTx/>
              <a:buNone/>
              <a:defRPr sz="3600" b="1">
                <a:solidFill>
                  <a:srgbClr val="007FA3"/>
                </a:solidFill>
                <a:latin typeface="Times New Roman"/>
                <a:ea typeface="Times New Roman"/>
                <a:cs typeface="Times New Roman"/>
                <a:sym typeface="Times New Roman"/>
              </a:defRPr>
            </a:lvl5pPr>
          </a:lstStyle>
          <a:p>
            <a:r>
              <a:t>Body Level One</a:t>
            </a:r>
          </a:p>
          <a:p>
            <a:pPr lvl="1"/>
            <a:r>
              <a:t>Body Level Two</a:t>
            </a:r>
          </a:p>
          <a:p>
            <a:pPr lvl="2"/>
            <a:r>
              <a:t>Body Level Three</a:t>
            </a:r>
          </a:p>
          <a:p>
            <a:pPr lvl="3"/>
            <a:r>
              <a:t>Body Level Four</a:t>
            </a:r>
          </a:p>
          <a:p>
            <a:pPr lvl="4"/>
            <a:r>
              <a:t>Body Level Five</a:t>
            </a:r>
          </a:p>
        </p:txBody>
      </p:sp>
      <p:sp>
        <p:nvSpPr>
          <p:cNvPr id="25" name="Slide Number"/>
          <p:cNvSpPr txBox="1">
            <a:spLocks noGrp="1"/>
          </p:cNvSpPr>
          <p:nvPr>
            <p:ph type="sldNum" sz="quarter" idx="2"/>
          </p:nvPr>
        </p:nvSpPr>
        <p:spPr>
          <a:xfrm>
            <a:off x="8789857" y="97180"/>
            <a:ext cx="231238" cy="214661"/>
          </a:xfrm>
          <a:prstGeom prst="rect">
            <a:avLst/>
          </a:prstGeom>
        </p:spPr>
        <p:txBody>
          <a:bodyPr/>
          <a:lstStyle>
            <a:lvl1pPr>
              <a:defRPr>
                <a:solidFill>
                  <a:srgbClr val="000000"/>
                </a:solidFill>
              </a:defRPr>
            </a:lvl1pPr>
          </a:lstStyle>
          <a:p>
            <a:fld id="{86CB4B4D-7CA3-9044-876B-883B54F8677D}" type="slidenum">
              <a:t>‹#›</a:t>
            </a:fld>
            <a:endParaRPr/>
          </a:p>
        </p:txBody>
      </p:sp>
    </p:spTree>
    <p:extLst>
      <p:ext uri="{BB962C8B-B14F-4D97-AF65-F5344CB8AC3E}">
        <p14:creationId xmlns:p14="http://schemas.microsoft.com/office/powerpoint/2010/main" val="157034304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5e Title &amp; Content">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96832790"/>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493CC691-E6E8-4315-B4B7-BEA8C888FA17}" type="datetime1">
              <a:rPr lang="en-US"/>
              <a:pPr>
                <a:defRPr/>
              </a:pPr>
              <a:t>2/21/2022</a:t>
            </a:fld>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AFDA1DA-38CA-40B0-99C5-45657B60617A}" type="slidenum">
              <a:rPr lang="en-US"/>
              <a:pPr>
                <a:defRPr/>
              </a:pPr>
              <a:t>‹#›</a:t>
            </a:fld>
            <a:endParaRPr lang="en-US"/>
          </a:p>
        </p:txBody>
      </p:sp>
    </p:spTree>
    <p:extLst>
      <p:ext uri="{BB962C8B-B14F-4D97-AF65-F5344CB8AC3E}">
        <p14:creationId xmlns:p14="http://schemas.microsoft.com/office/powerpoint/2010/main" val="3145589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5DC9D36F-13F0-4EA4-A4A0-BC39DE40B9C6}" type="datetime1">
              <a:rPr lang="en-US"/>
              <a:pPr>
                <a:defRPr/>
              </a:pPr>
              <a:t>2/21/2022</a:t>
            </a:fld>
            <a:endParaRPr lang="en-US"/>
          </a:p>
        </p:txBody>
      </p:sp>
      <p:sp>
        <p:nvSpPr>
          <p:cNvPr id="3" name="Rectangle 5"/>
          <p:cNvSpPr>
            <a:spLocks noGrp="1" noChangeArrowheads="1"/>
          </p:cNvSpPr>
          <p:nvPr>
            <p:ph type="ftr" sz="quarter" idx="11"/>
          </p:nvPr>
        </p:nvSpPr>
        <p:spPr>
          <a:ln/>
        </p:spPr>
        <p:txBody>
          <a:bodyPr/>
          <a:lstStyle>
            <a:lvl1pPr>
              <a:defRPr/>
            </a:lvl1pPr>
          </a:lstStyle>
          <a:p>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0FFA935D-1794-4D06-A212-0E3571A9139E}" type="slidenum">
              <a:rPr lang="en-US"/>
              <a:pPr>
                <a:defRPr/>
              </a:pPr>
              <a:t>‹#›</a:t>
            </a:fld>
            <a:endParaRPr lang="en-US"/>
          </a:p>
        </p:txBody>
      </p:sp>
    </p:spTree>
    <p:extLst>
      <p:ext uri="{BB962C8B-B14F-4D97-AF65-F5344CB8AC3E}">
        <p14:creationId xmlns:p14="http://schemas.microsoft.com/office/powerpoint/2010/main" val="298165439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58233" y="0"/>
            <a:ext cx="8513234" cy="816042"/>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b">
            <a:normAutofit/>
          </a:bodyPr>
          <a:lstStyle/>
          <a:p>
            <a:r>
              <a:t>Title Text</a:t>
            </a:r>
          </a:p>
        </p:txBody>
      </p:sp>
      <p:pic>
        <p:nvPicPr>
          <p:cNvPr id="3" name="Shape 15" descr="Shape 15"/>
          <p:cNvPicPr>
            <a:picLocks noChangeAspect="1"/>
          </p:cNvPicPr>
          <p:nvPr/>
        </p:nvPicPr>
        <p:blipFill>
          <a:blip r:embed="rId4">
            <a:extLst/>
          </a:blip>
          <a:stretch>
            <a:fillRect/>
          </a:stretch>
        </p:blipFill>
        <p:spPr>
          <a:xfrm>
            <a:off x="443971" y="6429709"/>
            <a:ext cx="918000" cy="279915"/>
          </a:xfrm>
          <a:prstGeom prst="rect">
            <a:avLst/>
          </a:prstGeom>
          <a:ln w="12700">
            <a:miter lim="400000"/>
          </a:ln>
        </p:spPr>
      </p:pic>
      <p:sp>
        <p:nvSpPr>
          <p:cNvPr id="4" name="Shape 16"/>
          <p:cNvSpPr txBox="1"/>
          <p:nvPr/>
        </p:nvSpPr>
        <p:spPr>
          <a:xfrm>
            <a:off x="1600199" y="6429343"/>
            <a:ext cx="7162801" cy="281901"/>
          </a:xfrm>
          <a:prstGeom prst="rect">
            <a:avLst/>
          </a:prstGeom>
          <a:ln w="12700">
            <a:miter lim="400000"/>
          </a:ln>
          <a:extLst>
            <a:ext uri="{C572A759-6A51-4108-AA02-DFA0A04FC94B}">
              <ma14:wrappingTextBoxFlag xmlns="" xmlns:ma14="http://schemas.microsoft.com/office/mac/drawingml/2011/main" val="1"/>
            </a:ext>
          </a:extLst>
        </p:spPr>
        <p:txBody>
          <a:bodyPr lIns="45699" tIns="45699" rIns="45699" bIns="45699">
            <a:spAutoFit/>
          </a:bodyPr>
          <a:lstStyle>
            <a:lvl1pPr algn="r">
              <a:defRPr sz="1200">
                <a:latin typeface="Verdana"/>
                <a:ea typeface="Verdana"/>
                <a:cs typeface="Verdana"/>
                <a:sym typeface="Verdana"/>
              </a:defRPr>
            </a:lvl1pPr>
          </a:lstStyle>
          <a:p>
            <a:r>
              <a:t>Copyright © 2019, 2015, 2012 Pearson Education, Inc. All Rights Reserved</a:t>
            </a:r>
          </a:p>
        </p:txBody>
      </p:sp>
      <p:sp>
        <p:nvSpPr>
          <p:cNvPr id="5" name="Body Level One…"/>
          <p:cNvSpPr txBox="1">
            <a:spLocks noGrp="1"/>
          </p:cNvSpPr>
          <p:nvPr>
            <p:ph type="body" idx="1"/>
          </p:nvPr>
        </p:nvSpPr>
        <p:spPr>
          <a:xfrm>
            <a:off x="400049" y="913012"/>
            <a:ext cx="8229601" cy="5031976"/>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ormAutofit/>
          </a:bodyPr>
          <a:lstStyle>
            <a:lvl2pPr marL="787400" indent="-228600"/>
            <a:lvl3pPr marL="1193800" indent="-177800"/>
            <a:lvl4pPr marL="1701800" indent="-228600"/>
            <a:lvl5pPr marL="2108200" indent="-177800"/>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4419600" y="6172200"/>
            <a:ext cx="2133600" cy="368301"/>
          </a:xfrm>
          <a:prstGeom prst="rect">
            <a:avLst/>
          </a:prstGeom>
          <a:ln w="12700">
            <a:miter lim="400000"/>
          </a:ln>
        </p:spPr>
        <p:txBody>
          <a:bodyPr wrap="none" lIns="45699" tIns="45699" rIns="45699" bIns="45699" anchor="ctr">
            <a:spAutoFit/>
          </a:bodyPr>
          <a:lstStyle>
            <a:lvl1pPr algn="r">
              <a:defRPr sz="900">
                <a:solidFill>
                  <a:srgbClr val="FFFFFF"/>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Lst>
  <p:transition spd="med"/>
  <p:txStyles>
    <p:titleStyle>
      <a:lvl1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1pPr>
      <a:lvl2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2pPr>
      <a:lvl3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3pPr>
      <a:lvl4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4pPr>
      <a:lvl5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5pPr>
      <a:lvl6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6pPr>
      <a:lvl7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7pPr>
      <a:lvl8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8pPr>
      <a:lvl9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9pPr>
    </p:titleStyle>
    <p:bodyStyle>
      <a:lvl1pPr marL="304800" marR="0" indent="-2032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1pPr>
      <a:lvl2pPr marL="835025" marR="0" indent="-276225"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2pPr>
      <a:lvl3pPr marL="1206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3pPr>
      <a:lvl4pPr marL="1663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4pPr>
      <a:lvl5pPr marL="21209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5pPr>
      <a:lvl6pPr marL="25781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6pPr>
      <a:lvl7pPr marL="30353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7pPr>
      <a:lvl8pPr marL="3492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8pPr>
      <a:lvl9pPr marL="3949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58233" y="0"/>
            <a:ext cx="8513234" cy="816042"/>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chor="b">
            <a:normAutofit/>
          </a:bodyPr>
          <a:lstStyle/>
          <a:p>
            <a:r>
              <a:t>Title Text</a:t>
            </a:r>
          </a:p>
        </p:txBody>
      </p:sp>
      <p:pic>
        <p:nvPicPr>
          <p:cNvPr id="3" name="Shape 15" descr="Shape 15"/>
          <p:cNvPicPr>
            <a:picLocks noChangeAspect="1"/>
          </p:cNvPicPr>
          <p:nvPr/>
        </p:nvPicPr>
        <p:blipFill>
          <a:blip r:embed="rId6">
            <a:extLst/>
          </a:blip>
          <a:stretch>
            <a:fillRect/>
          </a:stretch>
        </p:blipFill>
        <p:spPr>
          <a:xfrm>
            <a:off x="443971" y="6429709"/>
            <a:ext cx="918000" cy="279915"/>
          </a:xfrm>
          <a:prstGeom prst="rect">
            <a:avLst/>
          </a:prstGeom>
          <a:ln w="12700">
            <a:miter lim="400000"/>
          </a:ln>
        </p:spPr>
      </p:pic>
      <p:sp>
        <p:nvSpPr>
          <p:cNvPr id="4" name="Shape 16"/>
          <p:cNvSpPr txBox="1"/>
          <p:nvPr/>
        </p:nvSpPr>
        <p:spPr>
          <a:xfrm>
            <a:off x="1600199" y="6429343"/>
            <a:ext cx="7162801" cy="281901"/>
          </a:xfrm>
          <a:prstGeom prst="rect">
            <a:avLst/>
          </a:prstGeom>
          <a:ln w="12700">
            <a:miter lim="400000"/>
          </a:ln>
          <a:extLst>
            <a:ext uri="{C572A759-6A51-4108-AA02-DFA0A04FC94B}">
              <ma14:wrappingTextBoxFlag xmlns:ma14="http://schemas.microsoft.com/office/mac/drawingml/2011/main" xmlns="" val="1"/>
            </a:ext>
          </a:extLst>
        </p:spPr>
        <p:txBody>
          <a:bodyPr lIns="45699" tIns="45699" rIns="45699" bIns="45699">
            <a:spAutoFit/>
          </a:bodyPr>
          <a:lstStyle>
            <a:lvl1pPr algn="r">
              <a:defRPr sz="1200">
                <a:latin typeface="Verdana"/>
                <a:ea typeface="Verdana"/>
                <a:cs typeface="Verdana"/>
                <a:sym typeface="Verdana"/>
              </a:defRPr>
            </a:lvl1pPr>
          </a:lstStyle>
          <a:p>
            <a:r>
              <a:t>Copyright © 2019, 2015, 2012 Pearson Education, Inc. All Rights Reserved</a:t>
            </a:r>
          </a:p>
        </p:txBody>
      </p:sp>
      <p:sp>
        <p:nvSpPr>
          <p:cNvPr id="5" name="Body Level One…"/>
          <p:cNvSpPr txBox="1">
            <a:spLocks noGrp="1"/>
          </p:cNvSpPr>
          <p:nvPr>
            <p:ph type="body" idx="1"/>
          </p:nvPr>
        </p:nvSpPr>
        <p:spPr>
          <a:xfrm>
            <a:off x="400049" y="913012"/>
            <a:ext cx="8229601" cy="5031976"/>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ormAutofit/>
          </a:bodyPr>
          <a:lstStyle>
            <a:lvl2pPr marL="787400" indent="-228600"/>
            <a:lvl3pPr marL="1193800" indent="-177800"/>
            <a:lvl4pPr marL="1701800" indent="-228600"/>
            <a:lvl5pPr marL="2108200" indent="-177800"/>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4419600" y="6172200"/>
            <a:ext cx="2133600" cy="368301"/>
          </a:xfrm>
          <a:prstGeom prst="rect">
            <a:avLst/>
          </a:prstGeom>
          <a:ln w="12700">
            <a:miter lim="400000"/>
          </a:ln>
        </p:spPr>
        <p:txBody>
          <a:bodyPr wrap="none" lIns="45699" tIns="45699" rIns="45699" bIns="45699" anchor="ctr">
            <a:spAutoFit/>
          </a:bodyPr>
          <a:lstStyle>
            <a:lvl1pPr algn="r">
              <a:defRPr sz="900">
                <a:solidFill>
                  <a:srgbClr val="FFFFFF"/>
                </a:solidFill>
              </a:defRPr>
            </a:lvl1pPr>
          </a:lstStyle>
          <a:p>
            <a:fld id="{86CB4B4D-7CA3-9044-876B-883B54F8677D}" type="slidenum">
              <a:t>‹#›</a:t>
            </a:fld>
            <a:endParaRPr/>
          </a:p>
        </p:txBody>
      </p:sp>
    </p:spTree>
    <p:extLst>
      <p:ext uri="{BB962C8B-B14F-4D97-AF65-F5344CB8AC3E}">
        <p14:creationId xmlns:p14="http://schemas.microsoft.com/office/powerpoint/2010/main" val="1959705626"/>
      </p:ext>
    </p:extLst>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Lst>
  <p:transition spd="med"/>
  <p:txStyles>
    <p:titleStyle>
      <a:lvl1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1pPr>
      <a:lvl2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2pPr>
      <a:lvl3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3pPr>
      <a:lvl4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4pPr>
      <a:lvl5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5pPr>
      <a:lvl6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6pPr>
      <a:lvl7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7pPr>
      <a:lvl8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8pPr>
      <a:lvl9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9pPr>
    </p:titleStyle>
    <p:bodyStyle>
      <a:lvl1pPr marL="304800" marR="0" indent="-2032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1pPr>
      <a:lvl2pPr marL="835025" marR="0" indent="-276225"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2pPr>
      <a:lvl3pPr marL="1206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3pPr>
      <a:lvl4pPr marL="1663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4pPr>
      <a:lvl5pPr marL="21209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5pPr>
      <a:lvl6pPr marL="25781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6pPr>
      <a:lvl7pPr marL="30353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7pPr>
      <a:lvl8pPr marL="3492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8pPr>
      <a:lvl9pPr marL="3949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j-lt"/>
          <a:ea typeface="+mj-ea"/>
          <a:cs typeface="+mj-cs"/>
          <a:sym typeface="Arial"/>
        </a:defRPr>
      </a:lvl9pPr>
    </p:bodyStyle>
    <p:otherStyle>
      <a:lvl1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mediaplayer.pearsoncmg.com/assets/secs-vn-ch20a-the-adt-dictionary"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hyperlink" Target="https://mediaplayer.pearsoncmg.com/assets/secs-vn-ch21b-link-based-dictionaries" TargetMode="External"/><Relationship Id="rId5" Type="http://schemas.openxmlformats.org/officeDocument/2006/relationships/hyperlink" Target="https://mediaplayer.pearsoncmg.com/assets/secs-vn-ch21a-array-based-adt-dictionaries" TargetMode="External"/><Relationship Id="rId4" Type="http://schemas.openxmlformats.org/officeDocument/2006/relationships/hyperlink" Target="https://mediaplayer.pearsoncmg.com/assets/secs-vn-ch20b-using-the-adt-dictionary"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ocs.oracle.com/javase/7/docs/api/java/util/Map.htm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docs.oracle.com/javase/8/docs/api/java/util/Hashtable.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Shape 195"/>
          <p:cNvSpPr txBox="1">
            <a:spLocks noGrp="1"/>
          </p:cNvSpPr>
          <p:nvPr>
            <p:ph type="title"/>
          </p:nvPr>
        </p:nvSpPr>
        <p:spPr>
          <a:xfrm>
            <a:off x="247437" y="295727"/>
            <a:ext cx="8513234" cy="690862"/>
          </a:xfrm>
          <a:prstGeom prst="rect">
            <a:avLst/>
          </a:prstGeom>
        </p:spPr>
        <p:txBody>
          <a:bodyPr lIns="0" tIns="0" rIns="0" bIns="0">
            <a:noAutofit/>
          </a:bodyPr>
          <a:lstStyle/>
          <a:p>
            <a:pPr defTabSz="713231">
              <a:defRPr sz="3432"/>
            </a:pPr>
            <a:r>
              <a:rPr lang="en-US" sz="4000" dirty="0"/>
              <a:t>Module 12</a:t>
            </a:r>
            <a:endParaRPr sz="3600" baseline="30018" dirty="0"/>
          </a:p>
        </p:txBody>
      </p:sp>
      <p:sp>
        <p:nvSpPr>
          <p:cNvPr id="46" name="Shape 199"/>
          <p:cNvSpPr txBox="1"/>
          <p:nvPr/>
        </p:nvSpPr>
        <p:spPr>
          <a:xfrm>
            <a:off x="4818045" y="1551089"/>
            <a:ext cx="3942626" cy="1826692"/>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noAutofit/>
          </a:bodyPr>
          <a:lstStyle>
            <a:lvl1pPr>
              <a:defRPr sz="4400" b="1">
                <a:solidFill>
                  <a:srgbClr val="007FA3"/>
                </a:solidFill>
                <a:latin typeface="Times New Roman"/>
                <a:ea typeface="Times New Roman"/>
                <a:cs typeface="Times New Roman"/>
                <a:sym typeface="Times New Roman"/>
              </a:defRPr>
            </a:lvl1pPr>
          </a:lstStyle>
          <a:p>
            <a:r>
              <a:rPr lang="en-US" sz="2600" dirty="0"/>
              <a:t>Chapter 20 – </a:t>
            </a:r>
            <a:r>
              <a:rPr sz="2600" dirty="0"/>
              <a:t>Dictionaries</a:t>
            </a:r>
            <a:endParaRPr lang="en-US" sz="2600" dirty="0"/>
          </a:p>
          <a:p>
            <a:r>
              <a:rPr lang="en-US" sz="2600" dirty="0"/>
              <a:t>Chapter 21 – Dictionary Implementations</a:t>
            </a:r>
            <a:endParaRPr sz="2600" dirty="0"/>
          </a:p>
        </p:txBody>
      </p:sp>
      <p:pic>
        <p:nvPicPr>
          <p:cNvPr id="47" name="Picture 6" descr="Picture 6"/>
          <p:cNvPicPr>
            <a:picLocks noChangeAspect="1"/>
          </p:cNvPicPr>
          <p:nvPr/>
        </p:nvPicPr>
        <p:blipFill>
          <a:blip r:embed="rId2">
            <a:extLst/>
          </a:blip>
          <a:stretch>
            <a:fillRect/>
          </a:stretch>
        </p:blipFill>
        <p:spPr>
          <a:xfrm>
            <a:off x="379413" y="1421040"/>
            <a:ext cx="4124641" cy="4776560"/>
          </a:xfrm>
          <a:prstGeom prst="rect">
            <a:avLst/>
          </a:prstGeom>
          <a:ln w="12700">
            <a:miter lim="400000"/>
          </a:ln>
          <a:effectLst>
            <a:outerShdw blurRad="50800" dist="38100" dir="2700000" rotWithShape="0">
              <a:srgbClr val="000000">
                <a:alpha val="40000"/>
              </a:srgbClr>
            </a:outerShdw>
          </a:effec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itle 1"/>
          <p:cNvSpPr txBox="1">
            <a:spLocks noGrp="1"/>
          </p:cNvSpPr>
          <p:nvPr>
            <p:ph type="title"/>
          </p:nvPr>
        </p:nvSpPr>
        <p:spPr>
          <a:xfrm>
            <a:off x="258232" y="132225"/>
            <a:ext cx="8513234" cy="816042"/>
          </a:xfrm>
          <a:prstGeom prst="rect">
            <a:avLst/>
          </a:prstGeom>
        </p:spPr>
        <p:txBody>
          <a:bodyPr>
            <a:normAutofit fontScale="90000"/>
          </a:bodyPr>
          <a:lstStyle/>
          <a:p>
            <a:r>
              <a:rPr dirty="0"/>
              <a:t>Dictionary Iterators</a:t>
            </a:r>
          </a:p>
        </p:txBody>
      </p:sp>
      <p:sp>
        <p:nvSpPr>
          <p:cNvPr id="73" name="Content Placeholder 2"/>
          <p:cNvSpPr txBox="1">
            <a:spLocks noGrp="1"/>
          </p:cNvSpPr>
          <p:nvPr>
            <p:ph type="body" idx="1"/>
          </p:nvPr>
        </p:nvSpPr>
        <p:spPr>
          <a:xfrm>
            <a:off x="400048" y="1094115"/>
            <a:ext cx="8229601" cy="2927994"/>
          </a:xfrm>
          <a:prstGeom prst="rect">
            <a:avLst/>
          </a:prstGeom>
        </p:spPr>
        <p:txBody>
          <a:bodyPr/>
          <a:lstStyle/>
          <a:p>
            <a:r>
              <a:rPr dirty="0"/>
              <a:t>Options for dictionary iterators</a:t>
            </a:r>
          </a:p>
          <a:p>
            <a:pPr lvl="1"/>
            <a:r>
              <a:rPr sz="2000" dirty="0"/>
              <a:t>Can use each of these iterators either separately or together to traverse:</a:t>
            </a:r>
          </a:p>
          <a:p>
            <a:pPr lvl="2"/>
            <a:r>
              <a:rPr sz="1800" dirty="0"/>
              <a:t>All search keys in a dictionary without traversing values</a:t>
            </a:r>
          </a:p>
          <a:p>
            <a:pPr lvl="2"/>
            <a:r>
              <a:rPr sz="1800" dirty="0"/>
              <a:t>All values without traversing search keys</a:t>
            </a:r>
          </a:p>
          <a:p>
            <a:pPr lvl="2"/>
            <a:r>
              <a:rPr sz="1800" dirty="0"/>
              <a:t>All search keys and all values in parallel</a:t>
            </a:r>
          </a:p>
        </p:txBody>
      </p:sp>
      <p:sp>
        <p:nvSpPr>
          <p:cNvPr id="74" name="Iterator&lt;String&gt; keyIterator = dataBase.getKeyIterator();…"/>
          <p:cNvSpPr txBox="1"/>
          <p:nvPr/>
        </p:nvSpPr>
        <p:spPr>
          <a:xfrm>
            <a:off x="637899" y="4299888"/>
            <a:ext cx="8229601" cy="784830"/>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marL="382904" marR="1433830" indent="-382904" defTabSz="457200">
              <a:spcBef>
                <a:spcPts val="600"/>
              </a:spcBef>
              <a:defRPr sz="1800" b="1">
                <a:solidFill>
                  <a:srgbClr val="2F2A2B"/>
                </a:solidFill>
                <a:latin typeface="Menlo"/>
                <a:ea typeface="Menlo"/>
                <a:cs typeface="Menlo"/>
                <a:sym typeface="Menlo"/>
              </a:defRPr>
            </a:pPr>
            <a:r>
              <a:rPr sz="2000" dirty="0"/>
              <a:t>Iterator&lt;String&gt; </a:t>
            </a:r>
            <a:r>
              <a:rPr sz="2000" dirty="0" err="1"/>
              <a:t>keyIterator</a:t>
            </a:r>
            <a:r>
              <a:rPr sz="2000" dirty="0"/>
              <a:t> = </a:t>
            </a:r>
            <a:r>
              <a:rPr sz="2000" dirty="0" err="1"/>
              <a:t>dataBase.getKeyIterator</a:t>
            </a:r>
            <a:r>
              <a:rPr sz="2000" dirty="0"/>
              <a:t>(); </a:t>
            </a:r>
          </a:p>
          <a:p>
            <a:pPr marL="382904" marR="1433830" indent="-382904" defTabSz="457200">
              <a:spcBef>
                <a:spcPts val="600"/>
              </a:spcBef>
              <a:defRPr sz="1800" b="1">
                <a:solidFill>
                  <a:srgbClr val="2F2A2B"/>
                </a:solidFill>
                <a:latin typeface="Menlo"/>
                <a:ea typeface="Menlo"/>
                <a:cs typeface="Menlo"/>
                <a:sym typeface="Menlo"/>
              </a:defRPr>
            </a:pPr>
            <a:r>
              <a:rPr sz="2000" dirty="0"/>
              <a:t>Iterator&lt;Student&gt; </a:t>
            </a:r>
            <a:r>
              <a:rPr sz="2000" dirty="0" err="1"/>
              <a:t>valueIterator</a:t>
            </a:r>
            <a:r>
              <a:rPr sz="2000" dirty="0"/>
              <a:t> = </a:t>
            </a:r>
            <a:r>
              <a:rPr sz="2000" dirty="0" err="1"/>
              <a:t>dataBase.getValueIterator</a:t>
            </a:r>
            <a:r>
              <a:rPr sz="2000" dirty="0"/>
              <a:t>();</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itle 1"/>
          <p:cNvSpPr txBox="1">
            <a:spLocks noGrp="1"/>
          </p:cNvSpPr>
          <p:nvPr>
            <p:ph type="title"/>
          </p:nvPr>
        </p:nvSpPr>
        <p:spPr>
          <a:xfrm>
            <a:off x="315217" y="113105"/>
            <a:ext cx="8513565" cy="807816"/>
          </a:xfrm>
          <a:prstGeom prst="rect">
            <a:avLst/>
          </a:prstGeom>
        </p:spPr>
        <p:txBody>
          <a:bodyPr>
            <a:normAutofit fontScale="90000"/>
          </a:bodyPr>
          <a:lstStyle/>
          <a:p>
            <a:r>
              <a:rPr dirty="0"/>
              <a:t>Dictionary Iterators</a:t>
            </a:r>
          </a:p>
        </p:txBody>
      </p:sp>
      <p:sp>
        <p:nvSpPr>
          <p:cNvPr id="77" name="FIGURE 20-3a Traversing a dictionary’s keys separately"/>
          <p:cNvSpPr txBox="1">
            <a:spLocks noGrp="1"/>
          </p:cNvSpPr>
          <p:nvPr>
            <p:ph type="body" sz="quarter" idx="1"/>
          </p:nvPr>
        </p:nvSpPr>
        <p:spPr>
          <a:xfrm>
            <a:off x="391416" y="5688511"/>
            <a:ext cx="8229601" cy="581001"/>
          </a:xfrm>
          <a:prstGeom prst="rect">
            <a:avLst/>
          </a:prstGeom>
        </p:spPr>
        <p:txBody>
          <a:bodyPr>
            <a:normAutofit/>
          </a:bodyPr>
          <a:lstStyle>
            <a:lvl1pPr defTabSz="539495">
              <a:defRPr sz="2596"/>
            </a:lvl1pPr>
          </a:lstStyle>
          <a:p>
            <a:r>
              <a:rPr sz="1800" b="0" dirty="0"/>
              <a:t>Traversing a dictionary’s keys separately</a:t>
            </a:r>
          </a:p>
        </p:txBody>
      </p:sp>
      <p:pic>
        <p:nvPicPr>
          <p:cNvPr id="78" name="A diagram illustrates  traversing a dictionary object using a key iterator. The dictionary object contains a list of 12 objects, each with 2 parts, search keys and its corresponding values." descr="A diagram illustrates  traversing a dictionary object using a key iterator. The dictionary object contains a list of 12 objects, each with 2 parts, search keys and its corresponding values."/>
          <p:cNvPicPr>
            <a:picLocks noChangeAspect="1"/>
          </p:cNvPicPr>
          <p:nvPr/>
        </p:nvPicPr>
        <p:blipFill>
          <a:blip r:embed="rId2">
            <a:extLst/>
          </a:blip>
          <a:stretch>
            <a:fillRect/>
          </a:stretch>
        </p:blipFill>
        <p:spPr>
          <a:xfrm>
            <a:off x="602672" y="1090580"/>
            <a:ext cx="4415973" cy="4428272"/>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txBox="1">
            <a:spLocks noGrp="1"/>
          </p:cNvSpPr>
          <p:nvPr>
            <p:ph type="title"/>
          </p:nvPr>
        </p:nvSpPr>
        <p:spPr>
          <a:prstGeom prst="rect">
            <a:avLst/>
          </a:prstGeom>
        </p:spPr>
        <p:txBody>
          <a:bodyPr>
            <a:normAutofit fontScale="90000"/>
          </a:bodyPr>
          <a:lstStyle/>
          <a:p>
            <a:r>
              <a:t>Dictionary Iterators</a:t>
            </a:r>
          </a:p>
        </p:txBody>
      </p:sp>
      <p:sp>
        <p:nvSpPr>
          <p:cNvPr id="81" name="FIGURE 20-3a Traversing a dictionary’s values separately"/>
          <p:cNvSpPr txBox="1">
            <a:spLocks noGrp="1"/>
          </p:cNvSpPr>
          <p:nvPr>
            <p:ph type="body" sz="quarter" idx="1"/>
          </p:nvPr>
        </p:nvSpPr>
        <p:spPr>
          <a:xfrm>
            <a:off x="457200" y="5831016"/>
            <a:ext cx="8229600" cy="490272"/>
          </a:xfrm>
          <a:prstGeom prst="rect">
            <a:avLst/>
          </a:prstGeom>
        </p:spPr>
        <p:txBody>
          <a:bodyPr>
            <a:normAutofit/>
          </a:bodyPr>
          <a:lstStyle>
            <a:lvl1pPr defTabSz="521208">
              <a:defRPr sz="2508"/>
            </a:lvl1pPr>
          </a:lstStyle>
          <a:p>
            <a:r>
              <a:rPr sz="1800" b="0" dirty="0"/>
              <a:t>Traversing a dictionary’s values separately</a:t>
            </a:r>
          </a:p>
        </p:txBody>
      </p:sp>
      <p:pic>
        <p:nvPicPr>
          <p:cNvPr id="82" name="A diagram illustrates  traversing a dictionary object using a vlaue iterator. The dictionary object contains a list of 12 objects, each with 2 parts, search keys and its corresponding values." descr="A diagram illustrates  traversing a dictionary object using a vlaue iterator. The dictionary object contains a list of 12 objects, each with 2 parts, search keys and its corresponding values."/>
          <p:cNvPicPr>
            <a:picLocks noChangeAspect="1"/>
          </p:cNvPicPr>
          <p:nvPr/>
        </p:nvPicPr>
        <p:blipFill>
          <a:blip r:embed="rId2">
            <a:extLst/>
          </a:blip>
          <a:stretch>
            <a:fillRect/>
          </a:stretch>
        </p:blipFill>
        <p:spPr>
          <a:xfrm>
            <a:off x="920212" y="1149707"/>
            <a:ext cx="4330656" cy="4558586"/>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itle 1"/>
          <p:cNvSpPr txBox="1">
            <a:spLocks noGrp="1"/>
          </p:cNvSpPr>
          <p:nvPr>
            <p:ph type="title"/>
          </p:nvPr>
        </p:nvSpPr>
        <p:spPr>
          <a:prstGeom prst="rect">
            <a:avLst/>
          </a:prstGeom>
        </p:spPr>
        <p:txBody>
          <a:bodyPr>
            <a:normAutofit fontScale="90000"/>
          </a:bodyPr>
          <a:lstStyle/>
          <a:p>
            <a:r>
              <a:t>Dictionary Iterators</a:t>
            </a:r>
          </a:p>
        </p:txBody>
      </p:sp>
      <p:sp>
        <p:nvSpPr>
          <p:cNvPr id="85" name="FIGURE 20-3a Two iterators that traverse a dictionary’s keys and values in parallel"/>
          <p:cNvSpPr txBox="1">
            <a:spLocks noGrp="1"/>
          </p:cNvSpPr>
          <p:nvPr>
            <p:ph type="body" sz="quarter" idx="1"/>
          </p:nvPr>
        </p:nvSpPr>
        <p:spPr>
          <a:xfrm>
            <a:off x="443971" y="5640778"/>
            <a:ext cx="8229601" cy="587461"/>
          </a:xfrm>
          <a:prstGeom prst="rect">
            <a:avLst/>
          </a:prstGeom>
        </p:spPr>
        <p:txBody>
          <a:bodyPr>
            <a:normAutofit/>
          </a:bodyPr>
          <a:lstStyle>
            <a:lvl1pPr defTabSz="448055">
              <a:defRPr sz="2156"/>
            </a:lvl1pPr>
          </a:lstStyle>
          <a:p>
            <a:r>
              <a:rPr sz="2000" b="0" dirty="0"/>
              <a:t>Two iterators that traverse a dictionary’s keys and values in parallel</a:t>
            </a:r>
          </a:p>
        </p:txBody>
      </p:sp>
      <p:pic>
        <p:nvPicPr>
          <p:cNvPr id="86" name="A diagram illustrates  traversing a dictionary object using a key iterator and a value iterator  in parallel. The dictionary object contains a list of 12 objects, each with 2 parts, search keys and its corresponding values.&#10;&#10;Picture 2" descr="A diagram illustrates  traversing a dictionary object using a key iterator and a value iterator  in parallel. The dictionary object contains a list of 12 objects, each with 2 parts, search keys and its corresponding values.Picture 2"/>
          <p:cNvPicPr>
            <a:picLocks noChangeAspect="1"/>
          </p:cNvPicPr>
          <p:nvPr/>
        </p:nvPicPr>
        <p:blipFill>
          <a:blip r:embed="rId2">
            <a:extLst/>
          </a:blip>
          <a:stretch>
            <a:fillRect/>
          </a:stretch>
        </p:blipFill>
        <p:spPr>
          <a:xfrm>
            <a:off x="915201" y="980721"/>
            <a:ext cx="6473373" cy="4411141"/>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1"/>
          <p:cNvSpPr txBox="1">
            <a:spLocks noGrp="1"/>
          </p:cNvSpPr>
          <p:nvPr>
            <p:ph type="title"/>
          </p:nvPr>
        </p:nvSpPr>
        <p:spPr>
          <a:prstGeom prst="rect">
            <a:avLst/>
          </a:prstGeom>
        </p:spPr>
        <p:txBody>
          <a:bodyPr>
            <a:normAutofit fontScale="90000"/>
          </a:bodyPr>
          <a:lstStyle/>
          <a:p>
            <a:r>
              <a:rPr dirty="0"/>
              <a:t>Array-Based Dictionaries</a:t>
            </a:r>
          </a:p>
        </p:txBody>
      </p:sp>
      <p:sp>
        <p:nvSpPr>
          <p:cNvPr id="50" name="FIGURE 21-1 Two possible ways to use arrays to represent the entries in a dictionary"/>
          <p:cNvSpPr txBox="1">
            <a:spLocks noGrp="1"/>
          </p:cNvSpPr>
          <p:nvPr>
            <p:ph type="body" sz="quarter" idx="1"/>
          </p:nvPr>
        </p:nvSpPr>
        <p:spPr>
          <a:xfrm>
            <a:off x="457200" y="5843788"/>
            <a:ext cx="8229600" cy="487438"/>
          </a:xfrm>
          <a:prstGeom prst="rect">
            <a:avLst/>
          </a:prstGeom>
        </p:spPr>
        <p:txBody>
          <a:bodyPr>
            <a:normAutofit/>
          </a:bodyPr>
          <a:lstStyle>
            <a:lvl1pPr defTabSz="448055">
              <a:defRPr sz="2156"/>
            </a:lvl1pPr>
          </a:lstStyle>
          <a:p>
            <a:r>
              <a:rPr sz="1800" b="0" dirty="0"/>
              <a:t>Two possible ways to use arrays to represent the entries in a dictionary</a:t>
            </a:r>
          </a:p>
        </p:txBody>
      </p:sp>
      <p:pic>
        <p:nvPicPr>
          <p:cNvPr id="51" name="An array of objects the encapsulate each search key and corresponding value" descr="An array of objects the encapsulate each search key and corresponding value"/>
          <p:cNvPicPr>
            <a:picLocks noChangeAspect="1"/>
          </p:cNvPicPr>
          <p:nvPr/>
        </p:nvPicPr>
        <p:blipFill>
          <a:blip r:embed="rId3">
            <a:extLst/>
          </a:blip>
          <a:stretch>
            <a:fillRect/>
          </a:stretch>
        </p:blipFill>
        <p:spPr>
          <a:xfrm>
            <a:off x="352894" y="1047401"/>
            <a:ext cx="4337888" cy="3910619"/>
          </a:xfrm>
          <a:prstGeom prst="rect">
            <a:avLst/>
          </a:prstGeom>
          <a:ln w="12700">
            <a:miter lim="400000"/>
          </a:ln>
        </p:spPr>
      </p:pic>
      <p:pic>
        <p:nvPicPr>
          <p:cNvPr id="52" name="Two arrays in parallel, one of search keys and one of values." descr="Two arrays in parallel, one of search keys and one of values."/>
          <p:cNvPicPr>
            <a:picLocks noChangeAspect="1"/>
          </p:cNvPicPr>
          <p:nvPr/>
        </p:nvPicPr>
        <p:blipFill>
          <a:blip r:embed="rId4">
            <a:extLst/>
          </a:blip>
          <a:stretch>
            <a:fillRect/>
          </a:stretch>
        </p:blipFill>
        <p:spPr>
          <a:xfrm>
            <a:off x="5138328" y="933101"/>
            <a:ext cx="3226520" cy="4671101"/>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itle 1"/>
          <p:cNvSpPr txBox="1">
            <a:spLocks noGrp="1"/>
          </p:cNvSpPr>
          <p:nvPr>
            <p:ph type="title"/>
          </p:nvPr>
        </p:nvSpPr>
        <p:spPr>
          <a:xfrm>
            <a:off x="443971" y="317177"/>
            <a:ext cx="8596252" cy="636134"/>
          </a:xfrm>
          <a:prstGeom prst="rect">
            <a:avLst/>
          </a:prstGeom>
        </p:spPr>
        <p:txBody>
          <a:bodyPr>
            <a:normAutofit fontScale="90000"/>
          </a:bodyPr>
          <a:lstStyle>
            <a:lvl1pPr defTabSz="813816">
              <a:defRPr sz="3916"/>
            </a:lvl1pPr>
          </a:lstStyle>
          <a:p>
            <a:r>
              <a:rPr dirty="0"/>
              <a:t>Unsorted Array-Based Implementations</a:t>
            </a:r>
          </a:p>
        </p:txBody>
      </p:sp>
      <p:sp>
        <p:nvSpPr>
          <p:cNvPr id="67" name="FIGURE 21-2 Adding a new entry to an unsorted array-based dictionary"/>
          <p:cNvSpPr txBox="1">
            <a:spLocks noGrp="1"/>
          </p:cNvSpPr>
          <p:nvPr>
            <p:ph type="body" sz="quarter" idx="1"/>
          </p:nvPr>
        </p:nvSpPr>
        <p:spPr>
          <a:xfrm>
            <a:off x="443971" y="5743414"/>
            <a:ext cx="8229601" cy="581001"/>
          </a:xfrm>
          <a:prstGeom prst="rect">
            <a:avLst/>
          </a:prstGeom>
        </p:spPr>
        <p:txBody>
          <a:bodyPr>
            <a:normAutofit/>
          </a:bodyPr>
          <a:lstStyle>
            <a:lvl1pPr defTabSz="420623">
              <a:defRPr sz="2024"/>
            </a:lvl1pPr>
          </a:lstStyle>
          <a:p>
            <a:r>
              <a:rPr sz="1800" b="0" dirty="0"/>
              <a:t>Adding a new entry to an unsorted array-based dictionary</a:t>
            </a:r>
          </a:p>
        </p:txBody>
      </p:sp>
      <p:pic>
        <p:nvPicPr>
          <p:cNvPr id="68" name="A figure displays an unsorted array where new entries can be added after all the other entries. &#10;" descr="A figure displays an unsorted array where new entries can be added after all the other entries. "/>
          <p:cNvPicPr>
            <a:picLocks noChangeAspect="1"/>
          </p:cNvPicPr>
          <p:nvPr/>
        </p:nvPicPr>
        <p:blipFill>
          <a:blip r:embed="rId2">
            <a:extLst/>
          </a:blip>
          <a:stretch>
            <a:fillRect/>
          </a:stretch>
        </p:blipFill>
        <p:spPr>
          <a:xfrm>
            <a:off x="712463" y="1759178"/>
            <a:ext cx="7071367" cy="1833506"/>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1"/>
          <p:cNvSpPr txBox="1">
            <a:spLocks noGrp="1"/>
          </p:cNvSpPr>
          <p:nvPr>
            <p:ph type="title"/>
          </p:nvPr>
        </p:nvSpPr>
        <p:spPr>
          <a:xfrm>
            <a:off x="295155" y="138271"/>
            <a:ext cx="8765382" cy="807816"/>
          </a:xfrm>
          <a:prstGeom prst="rect">
            <a:avLst/>
          </a:prstGeom>
        </p:spPr>
        <p:txBody>
          <a:bodyPr>
            <a:normAutofit/>
          </a:bodyPr>
          <a:lstStyle>
            <a:lvl1pPr defTabSz="813816">
              <a:defRPr sz="3916"/>
            </a:lvl1pPr>
          </a:lstStyle>
          <a:p>
            <a:r>
              <a:rPr sz="3600" dirty="0"/>
              <a:t>Unsorted Array-Based Implementations</a:t>
            </a:r>
          </a:p>
        </p:txBody>
      </p:sp>
      <p:sp>
        <p:nvSpPr>
          <p:cNvPr id="79" name="FIGURE 21-3 Removing an entry from an unsorted array-based dictionary"/>
          <p:cNvSpPr txBox="1">
            <a:spLocks noGrp="1"/>
          </p:cNvSpPr>
          <p:nvPr>
            <p:ph type="body" sz="quarter" idx="1"/>
          </p:nvPr>
        </p:nvSpPr>
        <p:spPr>
          <a:prstGeom prst="rect">
            <a:avLst/>
          </a:prstGeom>
        </p:spPr>
        <p:txBody>
          <a:bodyPr>
            <a:normAutofit/>
          </a:bodyPr>
          <a:lstStyle>
            <a:lvl1pPr defTabSz="402336">
              <a:defRPr sz="1936"/>
            </a:lvl1pPr>
          </a:lstStyle>
          <a:p>
            <a:r>
              <a:rPr sz="1800" b="0" dirty="0"/>
              <a:t>Removing an entry from an unsorted array-based dictionary</a:t>
            </a:r>
          </a:p>
        </p:txBody>
      </p:sp>
      <p:pic>
        <p:nvPicPr>
          <p:cNvPr id="80" name="A figure displays before the removal of an entry from an array based dictionary. Search array from the beginning.&#10;" descr="A figure displays before the removal of an entry from an array based dictionary. Search array from the beginning."/>
          <p:cNvPicPr>
            <a:picLocks noChangeAspect="1"/>
          </p:cNvPicPr>
          <p:nvPr/>
        </p:nvPicPr>
        <p:blipFill>
          <a:blip r:embed="rId2">
            <a:extLst/>
          </a:blip>
          <a:srcRect b="59675"/>
          <a:stretch>
            <a:fillRect/>
          </a:stretch>
        </p:blipFill>
        <p:spPr>
          <a:xfrm>
            <a:off x="699771" y="1084466"/>
            <a:ext cx="6971764" cy="2008081"/>
          </a:xfrm>
          <a:prstGeom prst="rect">
            <a:avLst/>
          </a:prstGeom>
          <a:ln w="12700">
            <a:miter lim="400000"/>
          </a:ln>
        </p:spPr>
      </p:pic>
      <p:pic>
        <p:nvPicPr>
          <p:cNvPr id="81" name="A figure displays after the removal of an entry from an array based dictionary. &#10;Replace reference to removed entry with reference to last entry. Set last reference to null." descr="A figure displays after the removal of an entry from an array based dictionary. Replace reference to removed entry with reference to last entry. Set last reference to null."/>
          <p:cNvPicPr>
            <a:picLocks noChangeAspect="1"/>
          </p:cNvPicPr>
          <p:nvPr/>
        </p:nvPicPr>
        <p:blipFill>
          <a:blip r:embed="rId2">
            <a:extLst/>
          </a:blip>
          <a:srcRect t="47036"/>
          <a:stretch>
            <a:fillRect/>
          </a:stretch>
        </p:blipFill>
        <p:spPr>
          <a:xfrm>
            <a:off x="1020265" y="3369305"/>
            <a:ext cx="6971764" cy="2637476"/>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itle 1"/>
          <p:cNvSpPr txBox="1">
            <a:spLocks noGrp="1"/>
          </p:cNvSpPr>
          <p:nvPr>
            <p:ph type="title"/>
          </p:nvPr>
        </p:nvSpPr>
        <p:spPr>
          <a:xfrm>
            <a:off x="400049" y="96970"/>
            <a:ext cx="8494185" cy="816042"/>
          </a:xfrm>
          <a:prstGeom prst="rect">
            <a:avLst/>
          </a:prstGeom>
        </p:spPr>
        <p:txBody>
          <a:bodyPr>
            <a:normAutofit/>
          </a:bodyPr>
          <a:lstStyle>
            <a:lvl1pPr defTabSz="804672">
              <a:defRPr sz="3872"/>
            </a:lvl1pPr>
          </a:lstStyle>
          <a:p>
            <a:r>
              <a:rPr sz="3600" dirty="0"/>
              <a:t>Unsorted Array-Based Implementations</a:t>
            </a:r>
          </a:p>
        </p:txBody>
      </p:sp>
      <p:sp>
        <p:nvSpPr>
          <p:cNvPr id="88" name="Content Placeholder 2"/>
          <p:cNvSpPr txBox="1">
            <a:spLocks noGrp="1"/>
          </p:cNvSpPr>
          <p:nvPr>
            <p:ph type="body" idx="1"/>
          </p:nvPr>
        </p:nvSpPr>
        <p:spPr>
          <a:xfrm>
            <a:off x="400049" y="1140178"/>
            <a:ext cx="8229601" cy="4804810"/>
          </a:xfrm>
          <a:prstGeom prst="rect">
            <a:avLst/>
          </a:prstGeom>
        </p:spPr>
        <p:txBody>
          <a:bodyPr/>
          <a:lstStyle/>
          <a:p>
            <a:r>
              <a:rPr dirty="0"/>
              <a:t>For this implementation, worst-case efficiencies of the operations are:</a:t>
            </a:r>
          </a:p>
          <a:p>
            <a:pPr lvl="1"/>
            <a:r>
              <a:rPr sz="2000" dirty="0"/>
              <a:t>Addition: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p>
          <a:p>
            <a:pPr lvl="1"/>
            <a:r>
              <a:rPr sz="2000" dirty="0"/>
              <a:t>Removal: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p>
          <a:p>
            <a:pPr lvl="1"/>
            <a:r>
              <a:rPr sz="2000" b="1" dirty="0">
                <a:solidFill>
                  <a:srgbClr val="7030A0"/>
                </a:solidFill>
              </a:rPr>
              <a:t>Retrieval: </a:t>
            </a:r>
            <a:r>
              <a:rPr sz="2000" b="1" dirty="0">
                <a:solidFill>
                  <a:srgbClr val="7030A0"/>
                </a:solidFill>
                <a:latin typeface="Times New Roman"/>
                <a:ea typeface="Times New Roman"/>
                <a:cs typeface="Times New Roman"/>
                <a:sym typeface="Times New Roman"/>
              </a:rPr>
              <a:t>O(</a:t>
            </a:r>
            <a:r>
              <a:rPr sz="2000" b="1" i="1" dirty="0">
                <a:solidFill>
                  <a:srgbClr val="7030A0"/>
                </a:solidFill>
                <a:latin typeface="Times New Roman"/>
                <a:ea typeface="Times New Roman"/>
                <a:cs typeface="Times New Roman"/>
                <a:sym typeface="Times New Roman"/>
              </a:rPr>
              <a:t>n</a:t>
            </a:r>
            <a:r>
              <a:rPr sz="2000" b="1" dirty="0">
                <a:solidFill>
                  <a:srgbClr val="7030A0"/>
                </a:solidFill>
                <a:latin typeface="Times New Roman"/>
                <a:ea typeface="Times New Roman"/>
                <a:cs typeface="Times New Roman"/>
                <a:sym typeface="Times New Roman"/>
              </a:rPr>
              <a:t>)</a:t>
            </a:r>
          </a:p>
          <a:p>
            <a:pPr lvl="1"/>
            <a:r>
              <a:rPr sz="2000" dirty="0"/>
              <a:t>Traversal: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endParaRPr dirty="0">
              <a:latin typeface="Times New Roman"/>
              <a:ea typeface="Times New Roman"/>
              <a:cs typeface="Times New Roman"/>
              <a:sym typeface="Times New Roman"/>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itle 1"/>
          <p:cNvSpPr txBox="1">
            <a:spLocks noGrp="1"/>
          </p:cNvSpPr>
          <p:nvPr>
            <p:ph type="title"/>
          </p:nvPr>
        </p:nvSpPr>
        <p:spPr>
          <a:xfrm>
            <a:off x="249435" y="134588"/>
            <a:ext cx="8894565" cy="807816"/>
          </a:xfrm>
          <a:prstGeom prst="rect">
            <a:avLst/>
          </a:prstGeom>
        </p:spPr>
        <p:txBody>
          <a:bodyPr>
            <a:normAutofit fontScale="90000"/>
          </a:bodyPr>
          <a:lstStyle>
            <a:lvl1pPr defTabSz="886968">
              <a:defRPr sz="4268"/>
            </a:lvl1pPr>
          </a:lstStyle>
          <a:p>
            <a:r>
              <a:rPr dirty="0"/>
              <a:t>Sorted Array-Based Implementations</a:t>
            </a:r>
          </a:p>
        </p:txBody>
      </p:sp>
      <p:sp>
        <p:nvSpPr>
          <p:cNvPr id="91" name="FIGURE 21-4a Adding an entry to a sorted array-based dictionary"/>
          <p:cNvSpPr txBox="1">
            <a:spLocks noGrp="1"/>
          </p:cNvSpPr>
          <p:nvPr>
            <p:ph type="body" sz="quarter" idx="1"/>
          </p:nvPr>
        </p:nvSpPr>
        <p:spPr>
          <a:xfrm>
            <a:off x="249435" y="5629135"/>
            <a:ext cx="8229600" cy="581001"/>
          </a:xfrm>
          <a:prstGeom prst="rect">
            <a:avLst/>
          </a:prstGeom>
        </p:spPr>
        <p:txBody>
          <a:bodyPr>
            <a:normAutofit/>
          </a:bodyPr>
          <a:lstStyle>
            <a:lvl1pPr defTabSz="457200">
              <a:defRPr sz="2200"/>
            </a:lvl1pPr>
          </a:lstStyle>
          <a:p>
            <a:r>
              <a:rPr sz="1800" b="0" dirty="0"/>
              <a:t>Adding an entry to a sorted array-based dictionary</a:t>
            </a:r>
          </a:p>
        </p:txBody>
      </p:sp>
      <p:pic>
        <p:nvPicPr>
          <p:cNvPr id="92" name="A figure illustrates location where to add an entry. Search from the beginning to find the correct position for a new entry." descr="A figure illustrates location where to add an entry. Search from the beginning to find the correct position for a new entry."/>
          <p:cNvPicPr>
            <a:picLocks noChangeAspect="1"/>
          </p:cNvPicPr>
          <p:nvPr/>
        </p:nvPicPr>
        <p:blipFill>
          <a:blip r:embed="rId3">
            <a:extLst/>
          </a:blip>
          <a:stretch>
            <a:fillRect/>
          </a:stretch>
        </p:blipFill>
        <p:spPr>
          <a:xfrm>
            <a:off x="784331" y="1456043"/>
            <a:ext cx="5470981" cy="3145814"/>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itle 1"/>
          <p:cNvSpPr txBox="1">
            <a:spLocks noGrp="1"/>
          </p:cNvSpPr>
          <p:nvPr>
            <p:ph type="title"/>
          </p:nvPr>
        </p:nvSpPr>
        <p:spPr>
          <a:xfrm>
            <a:off x="249435" y="-1"/>
            <a:ext cx="8894565" cy="807816"/>
          </a:xfrm>
          <a:prstGeom prst="rect">
            <a:avLst/>
          </a:prstGeom>
        </p:spPr>
        <p:txBody>
          <a:bodyPr>
            <a:normAutofit fontScale="90000"/>
          </a:bodyPr>
          <a:lstStyle>
            <a:lvl1pPr defTabSz="886968">
              <a:defRPr sz="4268"/>
            </a:lvl1pPr>
          </a:lstStyle>
          <a:p>
            <a:r>
              <a:rPr dirty="0"/>
              <a:t>Sorted Array-Based Implementations</a:t>
            </a:r>
          </a:p>
        </p:txBody>
      </p:sp>
      <p:sp>
        <p:nvSpPr>
          <p:cNvPr id="95" name="FIGURE 21-4b Adding an entry to a sorted array-based dictionary"/>
          <p:cNvSpPr txBox="1">
            <a:spLocks noGrp="1"/>
          </p:cNvSpPr>
          <p:nvPr>
            <p:ph type="body" sz="quarter" idx="1"/>
          </p:nvPr>
        </p:nvSpPr>
        <p:spPr>
          <a:xfrm>
            <a:off x="249435" y="5480606"/>
            <a:ext cx="8229600" cy="581001"/>
          </a:xfrm>
          <a:prstGeom prst="rect">
            <a:avLst/>
          </a:prstGeom>
        </p:spPr>
        <p:txBody>
          <a:bodyPr>
            <a:normAutofit/>
          </a:bodyPr>
          <a:lstStyle>
            <a:lvl1pPr defTabSz="457200">
              <a:defRPr sz="2200"/>
            </a:lvl1pPr>
          </a:lstStyle>
          <a:p>
            <a:r>
              <a:rPr sz="2400" b="0" dirty="0"/>
              <a:t>Adding an entry to a sorted array-based dictionary</a:t>
            </a:r>
          </a:p>
        </p:txBody>
      </p:sp>
      <p:pic>
        <p:nvPicPr>
          <p:cNvPr id="96" name="A figure illustrates location where to add an entry.  Make room for new entry. After locating the correct position for the insertion, shift the contents of subsequent array locations toward the end of the array in the order indicated." descr="A figure illustrates location where to add an entry.  Make room for new entry. After locating the correct position for the insertion, shift the contents of subsequent array locations toward the end of the array in the order indicated."/>
          <p:cNvPicPr>
            <a:picLocks noChangeAspect="1"/>
          </p:cNvPicPr>
          <p:nvPr/>
        </p:nvPicPr>
        <p:blipFill>
          <a:blip r:embed="rId3">
            <a:extLst/>
          </a:blip>
          <a:stretch>
            <a:fillRect/>
          </a:stretch>
        </p:blipFill>
        <p:spPr>
          <a:xfrm>
            <a:off x="469568" y="1325880"/>
            <a:ext cx="8420431" cy="2929108"/>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itle 4"/>
          <p:cNvSpPr txBox="1">
            <a:spLocks noGrp="1"/>
          </p:cNvSpPr>
          <p:nvPr>
            <p:ph type="title"/>
          </p:nvPr>
        </p:nvSpPr>
        <p:spPr>
          <a:xfrm>
            <a:off x="258233" y="190005"/>
            <a:ext cx="8513234" cy="816042"/>
          </a:xfrm>
          <a:prstGeom prst="rect">
            <a:avLst/>
          </a:prstGeom>
        </p:spPr>
        <p:txBody>
          <a:bodyPr>
            <a:normAutofit fontScale="90000"/>
          </a:bodyPr>
          <a:lstStyle/>
          <a:p>
            <a:r>
              <a:rPr lang="en-US" dirty="0"/>
              <a:t>Video Notes</a:t>
            </a:r>
            <a:endParaRPr dirty="0"/>
          </a:p>
        </p:txBody>
      </p:sp>
      <p:sp>
        <p:nvSpPr>
          <p:cNvPr id="71" name="Content Placeholder 5"/>
          <p:cNvSpPr txBox="1">
            <a:spLocks noGrp="1"/>
          </p:cNvSpPr>
          <p:nvPr>
            <p:ph type="body" idx="1"/>
          </p:nvPr>
        </p:nvSpPr>
        <p:spPr>
          <a:xfrm>
            <a:off x="400049" y="1021278"/>
            <a:ext cx="8229601" cy="5276652"/>
          </a:xfrm>
          <a:prstGeom prst="rect">
            <a:avLst/>
          </a:prstGeom>
        </p:spPr>
        <p:txBody>
          <a:bodyPr>
            <a:normAutofit fontScale="92500" lnSpcReduction="10000"/>
          </a:bodyPr>
          <a:lstStyle/>
          <a:p>
            <a:r>
              <a:rPr lang="en-US" sz="2600" dirty="0"/>
              <a:t>ADT Dictionary</a:t>
            </a:r>
          </a:p>
          <a:p>
            <a:pPr lvl="1"/>
            <a:r>
              <a:rPr lang="en-US" sz="2200" dirty="0">
                <a:hlinkClick r:id="rId3"/>
              </a:rPr>
              <a:t>https://mediaplayer.pearsoncmg.com/assets/secs-vn-ch20a-the-adt-dictionary</a:t>
            </a:r>
            <a:endParaRPr lang="en-US" sz="2200" dirty="0"/>
          </a:p>
          <a:p>
            <a:r>
              <a:rPr lang="en-US" sz="2600" dirty="0"/>
              <a:t>Using ADT Dictionary</a:t>
            </a:r>
          </a:p>
          <a:p>
            <a:pPr lvl="1"/>
            <a:r>
              <a:rPr lang="en-US" sz="2200" dirty="0">
                <a:hlinkClick r:id="rId4"/>
              </a:rPr>
              <a:t>https://mediaplayer.pearsoncmg.com/assets/secs-vn-ch20b-using-the-adt-dictionary</a:t>
            </a:r>
            <a:endParaRPr lang="en-US" sz="2200" dirty="0"/>
          </a:p>
          <a:p>
            <a:r>
              <a:rPr lang="en-US" sz="2600" dirty="0"/>
              <a:t>Array-Based Dictionary</a:t>
            </a:r>
          </a:p>
          <a:p>
            <a:pPr lvl="1"/>
            <a:r>
              <a:rPr lang="en-US" sz="2200" dirty="0">
                <a:hlinkClick r:id="rId5"/>
              </a:rPr>
              <a:t>https://mediaplayer.pearsoncmg.com/assets/secs-vn-ch21a-array-based-adt-dictionaries</a:t>
            </a:r>
            <a:endParaRPr lang="en-US" sz="2200" dirty="0"/>
          </a:p>
          <a:p>
            <a:r>
              <a:rPr lang="en-US" sz="2600" dirty="0"/>
              <a:t>Linked-Based Dictionary</a:t>
            </a:r>
          </a:p>
          <a:p>
            <a:pPr lvl="1"/>
            <a:r>
              <a:rPr lang="en-US" sz="2200" dirty="0">
                <a:hlinkClick r:id="rId6"/>
              </a:rPr>
              <a:t>https://mediaplayer.pearsoncmg.com/assets/secs-vn-ch21b-link-based-dictionaries</a:t>
            </a:r>
            <a:endParaRPr lang="en-US" sz="2200" dirty="0"/>
          </a:p>
        </p:txBody>
      </p:sp>
    </p:spTree>
    <p:extLst>
      <p:ext uri="{BB962C8B-B14F-4D97-AF65-F5344CB8AC3E}">
        <p14:creationId xmlns:p14="http://schemas.microsoft.com/office/powerpoint/2010/main" val="279701725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itle 1"/>
          <p:cNvSpPr txBox="1">
            <a:spLocks noGrp="1"/>
          </p:cNvSpPr>
          <p:nvPr>
            <p:ph type="title"/>
          </p:nvPr>
        </p:nvSpPr>
        <p:spPr>
          <a:xfrm>
            <a:off x="338448" y="42505"/>
            <a:ext cx="8550910" cy="807816"/>
          </a:xfrm>
          <a:prstGeom prst="rect">
            <a:avLst/>
          </a:prstGeom>
        </p:spPr>
        <p:txBody>
          <a:bodyPr>
            <a:normAutofit/>
          </a:bodyPr>
          <a:lstStyle>
            <a:lvl1pPr defTabSz="868680">
              <a:defRPr sz="4180"/>
            </a:lvl1pPr>
          </a:lstStyle>
          <a:p>
            <a:r>
              <a:rPr sz="4000" dirty="0"/>
              <a:t>Sorted Array-Based Implementations</a:t>
            </a:r>
          </a:p>
        </p:txBody>
      </p:sp>
      <p:sp>
        <p:nvSpPr>
          <p:cNvPr id="99" name="FIGURE 21-4c Adding an entry to a sorted array-based dictionary"/>
          <p:cNvSpPr txBox="1">
            <a:spLocks noGrp="1"/>
          </p:cNvSpPr>
          <p:nvPr>
            <p:ph type="body" sz="quarter" idx="1"/>
          </p:nvPr>
        </p:nvSpPr>
        <p:spPr>
          <a:xfrm>
            <a:off x="338448" y="5517507"/>
            <a:ext cx="8229600" cy="581001"/>
          </a:xfrm>
          <a:prstGeom prst="rect">
            <a:avLst/>
          </a:prstGeom>
        </p:spPr>
        <p:txBody>
          <a:bodyPr>
            <a:normAutofit/>
          </a:bodyPr>
          <a:lstStyle>
            <a:lvl1pPr defTabSz="457200">
              <a:defRPr sz="2200"/>
            </a:lvl1pPr>
          </a:lstStyle>
          <a:p>
            <a:r>
              <a:rPr sz="2400" b="0" dirty="0"/>
              <a:t>Adding an entry to a sorted array-based dictionary</a:t>
            </a:r>
          </a:p>
        </p:txBody>
      </p:sp>
      <p:pic>
        <p:nvPicPr>
          <p:cNvPr id="100" name="A figure illustrates location where to add an entry. &#10;&#10;Picture 2" descr="A figure illustrates location where to add an entry. Picture 2"/>
          <p:cNvPicPr>
            <a:picLocks noChangeAspect="1"/>
          </p:cNvPicPr>
          <p:nvPr/>
        </p:nvPicPr>
        <p:blipFill>
          <a:blip r:embed="rId2">
            <a:extLst/>
          </a:blip>
          <a:stretch>
            <a:fillRect/>
          </a:stretch>
        </p:blipFill>
        <p:spPr>
          <a:xfrm>
            <a:off x="206270" y="1868348"/>
            <a:ext cx="5442171" cy="2410104"/>
          </a:xfrm>
          <a:prstGeom prst="rect">
            <a:avLst/>
          </a:prstGeom>
          <a:ln w="12700">
            <a:miter lim="400000"/>
          </a:ln>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itle 1"/>
          <p:cNvSpPr txBox="1">
            <a:spLocks noGrp="1"/>
          </p:cNvSpPr>
          <p:nvPr>
            <p:ph type="title"/>
          </p:nvPr>
        </p:nvSpPr>
        <p:spPr>
          <a:prstGeom prst="rect">
            <a:avLst/>
          </a:prstGeom>
        </p:spPr>
        <p:txBody>
          <a:bodyPr>
            <a:normAutofit fontScale="90000"/>
          </a:bodyPr>
          <a:lstStyle/>
          <a:p>
            <a:r>
              <a:t>Sorted Array-Based Dictionary</a:t>
            </a:r>
          </a:p>
        </p:txBody>
      </p:sp>
      <p:sp>
        <p:nvSpPr>
          <p:cNvPr id="119" name="FIGURE 21-5 Removing an entry from a sorted array-based dictionary"/>
          <p:cNvSpPr txBox="1">
            <a:spLocks noGrp="1"/>
          </p:cNvSpPr>
          <p:nvPr>
            <p:ph type="body" sz="quarter" idx="1"/>
          </p:nvPr>
        </p:nvSpPr>
        <p:spPr>
          <a:prstGeom prst="rect">
            <a:avLst/>
          </a:prstGeom>
        </p:spPr>
        <p:txBody>
          <a:bodyPr>
            <a:normAutofit/>
          </a:bodyPr>
          <a:lstStyle>
            <a:lvl1pPr defTabSz="429768">
              <a:defRPr sz="2068"/>
            </a:lvl1pPr>
          </a:lstStyle>
          <a:p>
            <a:r>
              <a:rPr sz="1800" b="0" dirty="0"/>
              <a:t>Removing an entry from a sorted array-based dictionary</a:t>
            </a:r>
          </a:p>
        </p:txBody>
      </p:sp>
      <p:pic>
        <p:nvPicPr>
          <p:cNvPr id="120" name="A figure illustrates locating an entry to remove it from a sorted array based dictionary. Locate entry to remove by searching from the beginning to find the entry to remove." descr="A figure illustrates locating an entry to remove it from a sorted array based dictionary. Locate entry to remove by searching from the beginning to find the entry to remove."/>
          <p:cNvPicPr>
            <a:picLocks noChangeAspect="1"/>
          </p:cNvPicPr>
          <p:nvPr/>
        </p:nvPicPr>
        <p:blipFill>
          <a:blip r:embed="rId2">
            <a:extLst/>
          </a:blip>
          <a:stretch>
            <a:fillRect/>
          </a:stretch>
        </p:blipFill>
        <p:spPr>
          <a:xfrm>
            <a:off x="1600199" y="824735"/>
            <a:ext cx="3894486" cy="2011224"/>
          </a:xfrm>
          <a:prstGeom prst="rect">
            <a:avLst/>
          </a:prstGeom>
          <a:ln w="12700">
            <a:miter lim="400000"/>
          </a:ln>
        </p:spPr>
      </p:pic>
      <p:pic>
        <p:nvPicPr>
          <p:cNvPr id="121" name="A figure illustrates locating an entry to remove it from a sorted array based dictionary. &#10;Shift entries toward the one to remove. To remove the entry,, shift the content of subsequent array locations toward the beginning of the array in the order indicated. Set reference to null after its original value is shifted." descr="A figure illustrates locating an entry to remove it from a sorted array based dictionary. Shift entries toward the one to remove. To remove the entry,, shift the content of subsequent array locations toward the beginning of the array in the order indicated. Set reference to null after its original value is shifted."/>
          <p:cNvPicPr>
            <a:picLocks noChangeAspect="1"/>
          </p:cNvPicPr>
          <p:nvPr/>
        </p:nvPicPr>
        <p:blipFill>
          <a:blip r:embed="rId3">
            <a:extLst/>
          </a:blip>
          <a:stretch>
            <a:fillRect/>
          </a:stretch>
        </p:blipFill>
        <p:spPr>
          <a:xfrm>
            <a:off x="1600199" y="3335625"/>
            <a:ext cx="5023061" cy="2594052"/>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itle 1"/>
          <p:cNvSpPr txBox="1">
            <a:spLocks noGrp="1"/>
          </p:cNvSpPr>
          <p:nvPr>
            <p:ph type="title"/>
          </p:nvPr>
        </p:nvSpPr>
        <p:spPr>
          <a:prstGeom prst="rect">
            <a:avLst/>
          </a:prstGeom>
        </p:spPr>
        <p:txBody>
          <a:bodyPr>
            <a:normAutofit fontScale="90000"/>
          </a:bodyPr>
          <a:lstStyle/>
          <a:p>
            <a:r>
              <a:rPr dirty="0"/>
              <a:t>Sorted Array-Based Dictionary</a:t>
            </a:r>
          </a:p>
        </p:txBody>
      </p:sp>
      <p:sp>
        <p:nvSpPr>
          <p:cNvPr id="128" name="Content Placeholder 2"/>
          <p:cNvSpPr txBox="1">
            <a:spLocks noGrp="1"/>
          </p:cNvSpPr>
          <p:nvPr>
            <p:ph type="body" idx="1"/>
          </p:nvPr>
        </p:nvSpPr>
        <p:spPr>
          <a:xfrm>
            <a:off x="434339" y="913012"/>
            <a:ext cx="7702502" cy="5031976"/>
          </a:xfrm>
          <a:prstGeom prst="rect">
            <a:avLst/>
          </a:prstGeom>
        </p:spPr>
        <p:txBody>
          <a:bodyPr/>
          <a:lstStyle/>
          <a:p>
            <a:r>
              <a:rPr dirty="0"/>
              <a:t>Efficiency of sorted array-based dictionary </a:t>
            </a:r>
          </a:p>
          <a:p>
            <a:r>
              <a:rPr dirty="0"/>
              <a:t>When </a:t>
            </a:r>
            <a:r>
              <a:rPr b="1" dirty="0" err="1">
                <a:latin typeface="Courier New"/>
                <a:ea typeface="Courier New"/>
                <a:cs typeface="Courier New"/>
                <a:sym typeface="Courier New"/>
              </a:rPr>
              <a:t>locateIndex</a:t>
            </a:r>
            <a:r>
              <a:rPr dirty="0"/>
              <a:t> uses a binary search in the sorted array-based implementation, the worst-case efficiencies are:</a:t>
            </a:r>
          </a:p>
          <a:p>
            <a:pPr lvl="1"/>
            <a:r>
              <a:rPr sz="2000" dirty="0"/>
              <a:t>Addition: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p>
          <a:p>
            <a:pPr lvl="1"/>
            <a:r>
              <a:rPr sz="2000" dirty="0"/>
              <a:t>Removal: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p>
          <a:p>
            <a:pPr lvl="1"/>
            <a:r>
              <a:rPr sz="2000" b="1" dirty="0">
                <a:solidFill>
                  <a:srgbClr val="7030A0"/>
                </a:solidFill>
              </a:rPr>
              <a:t>Retrieval: </a:t>
            </a:r>
            <a:r>
              <a:rPr sz="2000" b="1" dirty="0">
                <a:solidFill>
                  <a:srgbClr val="7030A0"/>
                </a:solidFill>
                <a:latin typeface="Times New Roman"/>
                <a:ea typeface="Times New Roman"/>
                <a:cs typeface="Times New Roman"/>
                <a:sym typeface="Times New Roman"/>
              </a:rPr>
              <a:t>O(log </a:t>
            </a:r>
            <a:r>
              <a:rPr sz="2000" b="1" i="1" dirty="0">
                <a:solidFill>
                  <a:srgbClr val="7030A0"/>
                </a:solidFill>
                <a:latin typeface="Times New Roman"/>
                <a:ea typeface="Times New Roman"/>
                <a:cs typeface="Times New Roman"/>
                <a:sym typeface="Times New Roman"/>
              </a:rPr>
              <a:t>n</a:t>
            </a:r>
            <a:r>
              <a:rPr sz="2000" b="1" dirty="0">
                <a:solidFill>
                  <a:srgbClr val="7030A0"/>
                </a:solidFill>
                <a:latin typeface="Times New Roman"/>
                <a:ea typeface="Times New Roman"/>
                <a:cs typeface="Times New Roman"/>
                <a:sym typeface="Times New Roman"/>
              </a:rPr>
              <a:t>)</a:t>
            </a:r>
          </a:p>
          <a:p>
            <a:pPr lvl="1"/>
            <a:r>
              <a:rPr sz="2000" dirty="0"/>
              <a:t>Traversal: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endParaRPr dirty="0">
              <a:latin typeface="Times New Roman"/>
              <a:ea typeface="Times New Roman"/>
              <a:cs typeface="Times New Roman"/>
              <a:sym typeface="Times New Roman"/>
            </a:endParaRPr>
          </a:p>
        </p:txBody>
      </p:sp>
      <p:sp>
        <p:nvSpPr>
          <p:cNvPr id="2" name="Speech Bubble: Rectangle with Corners Rounded 1">
            <a:extLst>
              <a:ext uri="{FF2B5EF4-FFF2-40B4-BE49-F238E27FC236}">
                <a16:creationId xmlns:a16="http://schemas.microsoft.com/office/drawing/2014/main" id="{3370109D-272B-4891-B811-ED32E0DD44DC}"/>
              </a:ext>
            </a:extLst>
          </p:cNvPr>
          <p:cNvSpPr/>
          <p:nvPr/>
        </p:nvSpPr>
        <p:spPr>
          <a:xfrm>
            <a:off x="5132070" y="2759395"/>
            <a:ext cx="1988820" cy="1532332"/>
          </a:xfrm>
          <a:prstGeom prst="wedgeRoundRectCallout">
            <a:avLst/>
          </a:prstGeom>
          <a:solidFill>
            <a:srgbClr val="FFFFFF"/>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n-lt"/>
                <a:ea typeface="+mn-ea"/>
                <a:cs typeface="+mn-cs"/>
                <a:sym typeface="Arial"/>
              </a:rPr>
              <a:t>Let’s think about this  for a second</a:t>
            </a:r>
          </a:p>
          <a:p>
            <a:pPr marL="0" marR="0" indent="0" algn="l" defTabSz="914400" rtl="0" fontAlgn="auto" latinLnBrk="0" hangingPunct="0">
              <a:lnSpc>
                <a:spcPct val="100000"/>
              </a:lnSpc>
              <a:spcBef>
                <a:spcPts val="0"/>
              </a:spcBef>
              <a:spcAft>
                <a:spcPts val="0"/>
              </a:spcAft>
              <a:buClrTx/>
              <a:buSzTx/>
              <a:buFontTx/>
              <a:buNone/>
              <a:tabLst/>
            </a:pPr>
            <a:endParaRPr lang="en-US" dirty="0"/>
          </a:p>
          <a:p>
            <a:pPr marL="0" marR="0" indent="0" algn="l"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n-lt"/>
                <a:ea typeface="+mn-ea"/>
                <a:cs typeface="+mn-cs"/>
                <a:sym typeface="Arial"/>
              </a:rPr>
              <a:t>What are the most important operations?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itle 1"/>
          <p:cNvSpPr txBox="1">
            <a:spLocks noGrp="1"/>
          </p:cNvSpPr>
          <p:nvPr>
            <p:ph type="title"/>
          </p:nvPr>
        </p:nvSpPr>
        <p:spPr>
          <a:xfrm>
            <a:off x="315217" y="162622"/>
            <a:ext cx="8513565" cy="807816"/>
          </a:xfrm>
          <a:prstGeom prst="rect">
            <a:avLst/>
          </a:prstGeom>
        </p:spPr>
        <p:txBody>
          <a:bodyPr>
            <a:normAutofit fontScale="90000"/>
          </a:bodyPr>
          <a:lstStyle>
            <a:lvl1pPr defTabSz="886968">
              <a:defRPr sz="4268"/>
            </a:lvl1pPr>
          </a:lstStyle>
          <a:p>
            <a:r>
              <a:rPr dirty="0"/>
              <a:t>Linked Dictionary Implementations</a:t>
            </a:r>
          </a:p>
        </p:txBody>
      </p:sp>
      <p:sp>
        <p:nvSpPr>
          <p:cNvPr id="131" name="FIGURE 21-6a Representing the entries in a dictionary"/>
          <p:cNvSpPr txBox="1">
            <a:spLocks noGrp="1"/>
          </p:cNvSpPr>
          <p:nvPr>
            <p:ph type="body" sz="quarter" idx="1"/>
          </p:nvPr>
        </p:nvSpPr>
        <p:spPr>
          <a:xfrm>
            <a:off x="457200" y="5831015"/>
            <a:ext cx="8229600" cy="460455"/>
          </a:xfrm>
          <a:prstGeom prst="rect">
            <a:avLst/>
          </a:prstGeom>
        </p:spPr>
        <p:txBody>
          <a:bodyPr>
            <a:normAutofit/>
          </a:bodyPr>
          <a:lstStyle>
            <a:lvl1pPr defTabSz="557784">
              <a:defRPr sz="2684"/>
            </a:lvl1pPr>
          </a:lstStyle>
          <a:p>
            <a:r>
              <a:rPr sz="1800" b="0" dirty="0"/>
              <a:t>Representing the entries in a dictionary</a:t>
            </a:r>
          </a:p>
        </p:txBody>
      </p:sp>
      <p:pic>
        <p:nvPicPr>
          <p:cNvPr id="132" name="A figure illustrates a first node that points to a data part and a pointer that points to the data part of another node, and so on.  A chain of nodes that each reference an entry object." descr="A figure illustrates a first node that points to a data part and a pointer that points to the data part of another node, and so on.  A chain of nodes that each reference an entry object."/>
          <p:cNvPicPr>
            <a:picLocks noChangeAspect="1"/>
          </p:cNvPicPr>
          <p:nvPr/>
        </p:nvPicPr>
        <p:blipFill>
          <a:blip r:embed="rId2">
            <a:extLst/>
          </a:blip>
          <a:stretch>
            <a:fillRect/>
          </a:stretch>
        </p:blipFill>
        <p:spPr>
          <a:xfrm>
            <a:off x="668215" y="1151041"/>
            <a:ext cx="8018585" cy="3957744"/>
          </a:xfrm>
          <a:prstGeom prst="rect">
            <a:avLst/>
          </a:prstGeom>
          <a:ln w="12700">
            <a:miter lim="400000"/>
          </a:ln>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itle 1"/>
          <p:cNvSpPr txBox="1">
            <a:spLocks noGrp="1"/>
          </p:cNvSpPr>
          <p:nvPr>
            <p:ph type="title"/>
          </p:nvPr>
        </p:nvSpPr>
        <p:spPr>
          <a:prstGeom prst="rect">
            <a:avLst/>
          </a:prstGeom>
        </p:spPr>
        <p:txBody>
          <a:bodyPr>
            <a:normAutofit fontScale="90000"/>
          </a:bodyPr>
          <a:lstStyle>
            <a:lvl1pPr defTabSz="886968">
              <a:defRPr sz="4268"/>
            </a:lvl1pPr>
          </a:lstStyle>
          <a:p>
            <a:r>
              <a:t>Linked Dictionary Implementations</a:t>
            </a:r>
          </a:p>
        </p:txBody>
      </p:sp>
      <p:sp>
        <p:nvSpPr>
          <p:cNvPr id="135" name="FIGURE 21-6b Representing the entries in a dictionary"/>
          <p:cNvSpPr txBox="1">
            <a:spLocks noGrp="1"/>
          </p:cNvSpPr>
          <p:nvPr>
            <p:ph type="body" sz="quarter" idx="1"/>
          </p:nvPr>
        </p:nvSpPr>
        <p:spPr>
          <a:prstGeom prst="rect">
            <a:avLst/>
          </a:prstGeom>
        </p:spPr>
        <p:txBody>
          <a:bodyPr>
            <a:normAutofit/>
          </a:bodyPr>
          <a:lstStyle>
            <a:lvl1pPr defTabSz="548640">
              <a:defRPr sz="2640"/>
            </a:lvl1pPr>
          </a:lstStyle>
          <a:p>
            <a:r>
              <a:rPr sz="1800" b="0" dirty="0"/>
              <a:t>Representing the entries in a dictionary</a:t>
            </a:r>
          </a:p>
        </p:txBody>
      </p:sp>
      <p:pic>
        <p:nvPicPr>
          <p:cNvPr id="136" name="A figure illustrates a first node that points to a data part and a pointer that points to the data part of another node, and so on. Parallel chains of search keys and values." descr="A figure illustrates a first node that points to a data part and a pointer that points to the data part of another node, and so on. Parallel chains of search keys and values."/>
          <p:cNvPicPr>
            <a:picLocks noChangeAspect="1"/>
          </p:cNvPicPr>
          <p:nvPr/>
        </p:nvPicPr>
        <p:blipFill>
          <a:blip r:embed="rId3">
            <a:extLst/>
          </a:blip>
          <a:stretch>
            <a:fillRect/>
          </a:stretch>
        </p:blipFill>
        <p:spPr>
          <a:xfrm>
            <a:off x="970670" y="1086591"/>
            <a:ext cx="7202660" cy="4465649"/>
          </a:xfrm>
          <a:prstGeom prst="rect">
            <a:avLst/>
          </a:prstGeom>
          <a:ln w="12700">
            <a:miter lim="400000"/>
          </a:ln>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315217" y="127321"/>
            <a:ext cx="8513565" cy="807816"/>
          </a:xfrm>
          <a:prstGeom prst="rect">
            <a:avLst/>
          </a:prstGeom>
        </p:spPr>
        <p:txBody>
          <a:bodyPr>
            <a:normAutofit/>
          </a:bodyPr>
          <a:lstStyle>
            <a:lvl1pPr defTabSz="886968">
              <a:defRPr sz="4268"/>
            </a:lvl1pPr>
          </a:lstStyle>
          <a:p>
            <a:r>
              <a:rPr sz="4000" dirty="0"/>
              <a:t>Linked Dictionary Implementations</a:t>
            </a:r>
          </a:p>
        </p:txBody>
      </p:sp>
      <p:sp>
        <p:nvSpPr>
          <p:cNvPr id="139" name="FIGURE 21-6c Representing the entries in a dictionary"/>
          <p:cNvSpPr txBox="1">
            <a:spLocks noGrp="1"/>
          </p:cNvSpPr>
          <p:nvPr>
            <p:ph type="body" sz="quarter" idx="1"/>
          </p:nvPr>
        </p:nvSpPr>
        <p:spPr>
          <a:xfrm>
            <a:off x="457199" y="5648135"/>
            <a:ext cx="8229600" cy="581001"/>
          </a:xfrm>
          <a:prstGeom prst="rect">
            <a:avLst/>
          </a:prstGeom>
        </p:spPr>
        <p:txBody>
          <a:bodyPr>
            <a:normAutofit/>
          </a:bodyPr>
          <a:lstStyle>
            <a:lvl1pPr defTabSz="557784">
              <a:defRPr sz="2684"/>
            </a:lvl1pPr>
          </a:lstStyle>
          <a:p>
            <a:r>
              <a:rPr sz="2400" b="0" dirty="0"/>
              <a:t>Representing the entries in a dictionary</a:t>
            </a:r>
          </a:p>
        </p:txBody>
      </p:sp>
      <p:pic>
        <p:nvPicPr>
          <p:cNvPr id="140" name="A figure illustrates a first node that points to a data part and a pointer that points to the data part of another node, and so on. &#10;A chain of nodes that each reference a search key and a value." descr="A figure illustrates a first node that points to a data part and a pointer that points to the data part of another node, and so on. A chain of nodes that each reference a search key and a value."/>
          <p:cNvPicPr>
            <a:picLocks noChangeAspect="1"/>
          </p:cNvPicPr>
          <p:nvPr/>
        </p:nvPicPr>
        <p:blipFill>
          <a:blip r:embed="rId2">
            <a:extLst/>
          </a:blip>
          <a:stretch>
            <a:fillRect/>
          </a:stretch>
        </p:blipFill>
        <p:spPr>
          <a:xfrm>
            <a:off x="775482" y="1517955"/>
            <a:ext cx="7821636" cy="3044851"/>
          </a:xfrm>
          <a:prstGeom prst="rect">
            <a:avLst/>
          </a:prstGeom>
          <a:ln w="12700">
            <a:miter lim="400000"/>
          </a:ln>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Title 1"/>
          <p:cNvSpPr txBox="1">
            <a:spLocks noGrp="1"/>
          </p:cNvSpPr>
          <p:nvPr>
            <p:ph type="title"/>
          </p:nvPr>
        </p:nvSpPr>
        <p:spPr>
          <a:xfrm>
            <a:off x="480060" y="124177"/>
            <a:ext cx="8282939" cy="807816"/>
          </a:xfrm>
          <a:prstGeom prst="rect">
            <a:avLst/>
          </a:prstGeom>
        </p:spPr>
        <p:txBody>
          <a:bodyPr>
            <a:noAutofit/>
          </a:bodyPr>
          <a:lstStyle>
            <a:lvl1pPr defTabSz="886968">
              <a:defRPr sz="4268"/>
            </a:lvl1pPr>
          </a:lstStyle>
          <a:p>
            <a:r>
              <a:rPr lang="en-US" sz="4000" dirty="0"/>
              <a:t>Unsorted </a:t>
            </a:r>
            <a:r>
              <a:rPr sz="4000" dirty="0"/>
              <a:t>Linked Dictionary</a:t>
            </a:r>
          </a:p>
        </p:txBody>
      </p:sp>
      <p:pic>
        <p:nvPicPr>
          <p:cNvPr id="144" name="A figure displays inserting a new node at the beginning of the chain. &#10;&#10;Picture 2" descr="A figure displays inserting a new node at the beginning of the chain. Picture 2"/>
          <p:cNvPicPr>
            <a:picLocks noChangeAspect="1"/>
          </p:cNvPicPr>
          <p:nvPr/>
        </p:nvPicPr>
        <p:blipFill>
          <a:blip r:embed="rId2">
            <a:extLst/>
          </a:blip>
          <a:stretch>
            <a:fillRect/>
          </a:stretch>
        </p:blipFill>
        <p:spPr>
          <a:xfrm>
            <a:off x="647700" y="1364803"/>
            <a:ext cx="8227557" cy="1757172"/>
          </a:xfrm>
          <a:prstGeom prst="rect">
            <a:avLst/>
          </a:prstGeom>
          <a:ln w="12700">
            <a:miter lim="400000"/>
          </a:ln>
        </p:spPr>
      </p:pic>
      <p:sp>
        <p:nvSpPr>
          <p:cNvPr id="2" name="Rectangle 1">
            <a:extLst>
              <a:ext uri="{FF2B5EF4-FFF2-40B4-BE49-F238E27FC236}">
                <a16:creationId xmlns:a16="http://schemas.microsoft.com/office/drawing/2014/main" id="{0B0A6B8B-A103-4AFF-BE7F-B9E752CD4821}"/>
              </a:ext>
            </a:extLst>
          </p:cNvPr>
          <p:cNvSpPr/>
          <p:nvPr/>
        </p:nvSpPr>
        <p:spPr>
          <a:xfrm>
            <a:off x="594360" y="4818162"/>
            <a:ext cx="4839506" cy="400110"/>
          </a:xfrm>
          <a:prstGeom prst="rect">
            <a:avLst/>
          </a:prstGeom>
        </p:spPr>
        <p:txBody>
          <a:bodyPr wrap="square">
            <a:spAutoFit/>
          </a:bodyPr>
          <a:lstStyle/>
          <a:p>
            <a:pPr marL="285750" indent="-285750">
              <a:buFont typeface="Arial" panose="020B0604020202020204" pitchFamily="34" charset="0"/>
              <a:buChar char="•"/>
            </a:pPr>
            <a:r>
              <a:rPr lang="en-US" sz="2000" dirty="0"/>
              <a:t>Adding to Unsorted Linked Dictionary</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itle 1"/>
          <p:cNvSpPr txBox="1">
            <a:spLocks noGrp="1"/>
          </p:cNvSpPr>
          <p:nvPr>
            <p:ph type="title"/>
          </p:nvPr>
        </p:nvSpPr>
        <p:spPr>
          <a:xfrm>
            <a:off x="400048" y="96970"/>
            <a:ext cx="8371417" cy="816042"/>
          </a:xfrm>
          <a:prstGeom prst="rect">
            <a:avLst/>
          </a:prstGeom>
        </p:spPr>
        <p:txBody>
          <a:bodyPr>
            <a:normAutofit fontScale="90000"/>
          </a:bodyPr>
          <a:lstStyle/>
          <a:p>
            <a:r>
              <a:rPr dirty="0"/>
              <a:t>An Unsorted Linked Dictionary</a:t>
            </a:r>
          </a:p>
        </p:txBody>
      </p:sp>
      <p:sp>
        <p:nvSpPr>
          <p:cNvPr id="147" name="Content Placeholder 2"/>
          <p:cNvSpPr txBox="1">
            <a:spLocks noGrp="1"/>
          </p:cNvSpPr>
          <p:nvPr>
            <p:ph type="body" idx="1"/>
          </p:nvPr>
        </p:nvSpPr>
        <p:spPr>
          <a:prstGeom prst="rect">
            <a:avLst/>
          </a:prstGeom>
        </p:spPr>
        <p:txBody>
          <a:bodyPr/>
          <a:lstStyle/>
          <a:p>
            <a:r>
              <a:rPr sz="2800" dirty="0"/>
              <a:t>Efficiency of an unsorted linked dictionary:</a:t>
            </a:r>
          </a:p>
          <a:p>
            <a:pPr lvl="1"/>
            <a:r>
              <a:rPr dirty="0"/>
              <a:t>The worst-case efficiencies of the operations</a:t>
            </a:r>
          </a:p>
          <a:p>
            <a:pPr lvl="2"/>
            <a:r>
              <a:rPr sz="2000" dirty="0"/>
              <a:t>Addition: </a:t>
            </a:r>
            <a:r>
              <a:rPr sz="2000" dirty="0">
                <a:latin typeface="Times New Roman"/>
                <a:ea typeface="Times New Roman"/>
                <a:cs typeface="Times New Roman"/>
                <a:sym typeface="Times New Roman"/>
              </a:rPr>
              <a:t>O(</a:t>
            </a:r>
            <a:r>
              <a:rPr lang="en-US" sz="2000" i="1" dirty="0">
                <a:latin typeface="Times New Roman"/>
                <a:ea typeface="Times New Roman"/>
                <a:cs typeface="Times New Roman"/>
                <a:sym typeface="Times New Roman"/>
              </a:rPr>
              <a:t>1</a:t>
            </a:r>
            <a:r>
              <a:rPr sz="2000" dirty="0">
                <a:latin typeface="Times New Roman"/>
                <a:ea typeface="Times New Roman"/>
                <a:cs typeface="Times New Roman"/>
                <a:sym typeface="Times New Roman"/>
              </a:rPr>
              <a:t>)</a:t>
            </a:r>
          </a:p>
          <a:p>
            <a:pPr lvl="2"/>
            <a:r>
              <a:rPr sz="2000" dirty="0"/>
              <a:t>Removal: </a:t>
            </a:r>
            <a:r>
              <a:rPr sz="2000" dirty="0">
                <a:latin typeface="Times New Roman"/>
                <a:ea typeface="Times New Roman"/>
                <a:cs typeface="Times New Roman"/>
                <a:sym typeface="Times New Roman"/>
              </a:rPr>
              <a:t>O(</a:t>
            </a:r>
            <a:r>
              <a:rPr lang="en-US" sz="2000" i="1" dirty="0">
                <a:latin typeface="Times New Roman"/>
                <a:ea typeface="Times New Roman"/>
                <a:cs typeface="Times New Roman"/>
                <a:sym typeface="Times New Roman"/>
              </a:rPr>
              <a:t>1</a:t>
            </a:r>
            <a:r>
              <a:rPr sz="2000" dirty="0">
                <a:latin typeface="Times New Roman"/>
                <a:ea typeface="Times New Roman"/>
                <a:cs typeface="Times New Roman"/>
                <a:sym typeface="Times New Roman"/>
              </a:rPr>
              <a:t>)</a:t>
            </a:r>
          </a:p>
          <a:p>
            <a:pPr lvl="2"/>
            <a:r>
              <a:rPr sz="2000" b="1" dirty="0">
                <a:solidFill>
                  <a:srgbClr val="7030A0"/>
                </a:solidFill>
              </a:rPr>
              <a:t>Retrieval: </a:t>
            </a:r>
            <a:r>
              <a:rPr sz="2000" b="1" dirty="0">
                <a:solidFill>
                  <a:srgbClr val="7030A0"/>
                </a:solidFill>
                <a:latin typeface="Times New Roman"/>
                <a:ea typeface="Times New Roman"/>
                <a:cs typeface="Times New Roman"/>
                <a:sym typeface="Times New Roman"/>
              </a:rPr>
              <a:t>O(</a:t>
            </a:r>
            <a:r>
              <a:rPr sz="2000" b="1" i="1" dirty="0">
                <a:solidFill>
                  <a:srgbClr val="7030A0"/>
                </a:solidFill>
                <a:latin typeface="Times New Roman"/>
                <a:ea typeface="Times New Roman"/>
                <a:cs typeface="Times New Roman"/>
                <a:sym typeface="Times New Roman"/>
              </a:rPr>
              <a:t>n</a:t>
            </a:r>
            <a:r>
              <a:rPr sz="2000" b="1" dirty="0">
                <a:solidFill>
                  <a:srgbClr val="7030A0"/>
                </a:solidFill>
                <a:latin typeface="Times New Roman"/>
                <a:ea typeface="Times New Roman"/>
                <a:cs typeface="Times New Roman"/>
                <a:sym typeface="Times New Roman"/>
              </a:rPr>
              <a:t>)</a:t>
            </a:r>
          </a:p>
          <a:p>
            <a:pPr lvl="2"/>
            <a:r>
              <a:rPr sz="2000" dirty="0"/>
              <a:t>Traversal: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endParaRPr dirty="0">
              <a:latin typeface="Times New Roman"/>
              <a:ea typeface="Times New Roman"/>
              <a:cs typeface="Times New Roman"/>
              <a:sym typeface="Times New Roman"/>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Title 1"/>
          <p:cNvSpPr txBox="1">
            <a:spLocks noGrp="1"/>
          </p:cNvSpPr>
          <p:nvPr>
            <p:ph type="title"/>
          </p:nvPr>
        </p:nvSpPr>
        <p:spPr>
          <a:xfrm>
            <a:off x="400048" y="78622"/>
            <a:ext cx="8371417" cy="816042"/>
          </a:xfrm>
          <a:prstGeom prst="rect">
            <a:avLst/>
          </a:prstGeom>
        </p:spPr>
        <p:txBody>
          <a:bodyPr>
            <a:normAutofit fontScale="90000"/>
          </a:bodyPr>
          <a:lstStyle/>
          <a:p>
            <a:r>
              <a:rPr dirty="0"/>
              <a:t>Sorted Linked Dictionary</a:t>
            </a:r>
          </a:p>
        </p:txBody>
      </p:sp>
      <p:sp>
        <p:nvSpPr>
          <p:cNvPr id="166" name="Content Placeholder 2"/>
          <p:cNvSpPr txBox="1">
            <a:spLocks noGrp="1"/>
          </p:cNvSpPr>
          <p:nvPr>
            <p:ph type="body" idx="1"/>
          </p:nvPr>
        </p:nvSpPr>
        <p:spPr>
          <a:prstGeom prst="rect">
            <a:avLst/>
          </a:prstGeom>
        </p:spPr>
        <p:txBody>
          <a:bodyPr/>
          <a:lstStyle/>
          <a:p>
            <a:r>
              <a:rPr sz="2800" dirty="0"/>
              <a:t>Efficiency of a sorted linked dictionary:</a:t>
            </a:r>
          </a:p>
          <a:p>
            <a:pPr lvl="1"/>
            <a:r>
              <a:rPr dirty="0"/>
              <a:t>The worst-case efficiencies of the operations</a:t>
            </a:r>
          </a:p>
          <a:p>
            <a:pPr lvl="2"/>
            <a:r>
              <a:rPr sz="2000" dirty="0"/>
              <a:t>Addition: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p>
          <a:p>
            <a:pPr lvl="2"/>
            <a:r>
              <a:rPr sz="2000" dirty="0"/>
              <a:t>Removal: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p>
          <a:p>
            <a:pPr lvl="2"/>
            <a:r>
              <a:rPr sz="2000" b="1" dirty="0">
                <a:solidFill>
                  <a:srgbClr val="7030A0"/>
                </a:solidFill>
              </a:rPr>
              <a:t>Retrieval: </a:t>
            </a:r>
            <a:r>
              <a:rPr sz="2000" b="1" dirty="0">
                <a:solidFill>
                  <a:srgbClr val="7030A0"/>
                </a:solidFill>
                <a:latin typeface="Times New Roman"/>
                <a:ea typeface="Times New Roman"/>
                <a:cs typeface="Times New Roman"/>
                <a:sym typeface="Times New Roman"/>
              </a:rPr>
              <a:t>O(</a:t>
            </a:r>
            <a:r>
              <a:rPr sz="2000" b="1" i="1" dirty="0">
                <a:solidFill>
                  <a:srgbClr val="7030A0"/>
                </a:solidFill>
                <a:latin typeface="Times New Roman"/>
                <a:ea typeface="Times New Roman"/>
                <a:cs typeface="Times New Roman"/>
                <a:sym typeface="Times New Roman"/>
              </a:rPr>
              <a:t>n</a:t>
            </a:r>
            <a:r>
              <a:rPr sz="2000" b="1" dirty="0">
                <a:solidFill>
                  <a:srgbClr val="7030A0"/>
                </a:solidFill>
                <a:latin typeface="Times New Roman"/>
                <a:ea typeface="Times New Roman"/>
                <a:cs typeface="Times New Roman"/>
                <a:sym typeface="Times New Roman"/>
              </a:rPr>
              <a:t>)</a:t>
            </a:r>
          </a:p>
          <a:p>
            <a:pPr lvl="2"/>
            <a:r>
              <a:rPr sz="2000" dirty="0"/>
              <a:t>Traversal: </a:t>
            </a:r>
            <a:r>
              <a:rPr sz="2000" dirty="0">
                <a:latin typeface="Times New Roman"/>
                <a:ea typeface="Times New Roman"/>
                <a:cs typeface="Times New Roman"/>
                <a:sym typeface="Times New Roman"/>
              </a:rPr>
              <a:t>O(</a:t>
            </a:r>
            <a:r>
              <a:rPr sz="2000" i="1" dirty="0">
                <a:latin typeface="Times New Roman"/>
                <a:ea typeface="Times New Roman"/>
                <a:cs typeface="Times New Roman"/>
                <a:sym typeface="Times New Roman"/>
              </a:rPr>
              <a:t>n</a:t>
            </a:r>
            <a:r>
              <a:rPr sz="2000" dirty="0">
                <a:latin typeface="Times New Roman"/>
                <a:ea typeface="Times New Roman"/>
                <a:cs typeface="Times New Roman"/>
                <a:sym typeface="Times New Roman"/>
              </a:rPr>
              <a:t>)</a:t>
            </a:r>
            <a:endParaRPr dirty="0">
              <a:latin typeface="Times New Roman"/>
              <a:ea typeface="Times New Roman"/>
              <a:cs typeface="Times New Roman"/>
              <a:sym typeface="Times New Roman"/>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itle 1"/>
          <p:cNvSpPr txBox="1">
            <a:spLocks noGrp="1"/>
          </p:cNvSpPr>
          <p:nvPr>
            <p:ph type="title"/>
          </p:nvPr>
        </p:nvSpPr>
        <p:spPr>
          <a:prstGeom prst="rect">
            <a:avLst/>
          </a:prstGeom>
        </p:spPr>
        <p:txBody>
          <a:bodyPr>
            <a:normAutofit fontScale="90000"/>
          </a:bodyPr>
          <a:lstStyle/>
          <a:p>
            <a:r>
              <a:rPr dirty="0"/>
              <a:t>Sorted Linked Dictionary </a:t>
            </a:r>
            <a:r>
              <a:rPr sz="3600" dirty="0"/>
              <a:t>(</a:t>
            </a:r>
            <a:r>
              <a:rPr lang="en-US" sz="3600" dirty="0"/>
              <a:t>1 of 3</a:t>
            </a:r>
            <a:r>
              <a:rPr sz="3600" dirty="0"/>
              <a:t>)</a:t>
            </a:r>
          </a:p>
        </p:txBody>
      </p:sp>
      <p:sp>
        <p:nvSpPr>
          <p:cNvPr id="155" name="/**  A class that implements the ADT dictionary by using a chain of linked nodes.…"/>
          <p:cNvSpPr txBox="1"/>
          <p:nvPr/>
        </p:nvSpPr>
        <p:spPr>
          <a:xfrm>
            <a:off x="491490" y="880412"/>
            <a:ext cx="7905712" cy="5293757"/>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sz="1300">
                <a:solidFill>
                  <a:srgbClr val="008400"/>
                </a:solidFill>
                <a:latin typeface="Menlo"/>
                <a:ea typeface="Menlo"/>
                <a:cs typeface="Menlo"/>
                <a:sym typeface="Menlo"/>
              </a:defRPr>
            </a:pPr>
            <a:r>
              <a:rPr dirty="0"/>
              <a:t>/**</a:t>
            </a:r>
            <a:r>
              <a:rPr dirty="0">
                <a:solidFill>
                  <a:srgbClr val="000000"/>
                </a:solidFill>
                <a:latin typeface="+mn-lt"/>
                <a:ea typeface="+mn-ea"/>
                <a:cs typeface="+mn-cs"/>
                <a:sym typeface="Helvetica"/>
              </a:rPr>
              <a:t> </a:t>
            </a:r>
            <a:r>
              <a:rPr dirty="0"/>
              <a:t> A class that implements the ADT dictionary by using a chain of linked nodes.</a:t>
            </a: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t>   The dictionary is sorted and has distinct search keys.</a:t>
            </a: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t>   Search keys and associated values are not null.</a:t>
            </a:r>
            <a:r>
              <a:rPr dirty="0">
                <a:solidFill>
                  <a:srgbClr val="000000"/>
                </a:solidFill>
                <a:latin typeface="+mn-lt"/>
                <a:ea typeface="+mn-ea"/>
                <a:cs typeface="+mn-cs"/>
                <a:sym typeface="Helvetica"/>
              </a:rPr>
              <a:t> </a:t>
            </a:r>
            <a:r>
              <a:rPr dirty="0"/>
              <a:t>*/</a:t>
            </a: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solidFill>
                  <a:srgbClr val="BA2DA2"/>
                </a:solidFill>
              </a:rPr>
              <a:t>public</a:t>
            </a:r>
            <a:r>
              <a:rPr dirty="0"/>
              <a:t> </a:t>
            </a:r>
            <a:r>
              <a:rPr dirty="0">
                <a:solidFill>
                  <a:srgbClr val="BA2DA2"/>
                </a:solidFill>
              </a:rPr>
              <a:t>class</a:t>
            </a:r>
            <a:r>
              <a:rPr dirty="0"/>
              <a:t> </a:t>
            </a:r>
            <a:r>
              <a:rPr dirty="0" err="1"/>
              <a:t>SortedLinkedDictionary</a:t>
            </a:r>
            <a:r>
              <a:rPr dirty="0"/>
              <a:t>&lt;K </a:t>
            </a:r>
            <a:r>
              <a:rPr dirty="0">
                <a:solidFill>
                  <a:srgbClr val="BA2DA2"/>
                </a:solidFill>
              </a:rPr>
              <a:t>extends</a:t>
            </a:r>
            <a:r>
              <a:rPr dirty="0"/>
              <a:t> Comparable&lt;? </a:t>
            </a:r>
            <a:r>
              <a:rPr dirty="0">
                <a:solidFill>
                  <a:srgbClr val="BA2DA2"/>
                </a:solidFill>
              </a:rPr>
              <a:t>super</a:t>
            </a:r>
            <a:r>
              <a:rPr dirty="0"/>
              <a:t> K&gt;, V&gt; </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implements</a:t>
            </a:r>
            <a:r>
              <a:rPr dirty="0"/>
              <a:t> </a:t>
            </a:r>
            <a:r>
              <a:rPr dirty="0" err="1"/>
              <a:t>DictionaryInterface</a:t>
            </a:r>
            <a:r>
              <a:rPr dirty="0"/>
              <a:t>&lt;K, V&gt;</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a:t>
            </a:r>
            <a:endParaRPr dirty="0">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solidFill>
                  <a:srgbClr val="BA2DA2"/>
                </a:solidFill>
              </a:rPr>
              <a:t>private</a:t>
            </a:r>
            <a:r>
              <a:rPr dirty="0">
                <a:solidFill>
                  <a:srgbClr val="000000"/>
                </a:solidFill>
              </a:rPr>
              <a:t> Node </a:t>
            </a:r>
            <a:r>
              <a:rPr dirty="0" err="1">
                <a:solidFill>
                  <a:srgbClr val="000000"/>
                </a:solidFill>
              </a:rPr>
              <a:t>firstNode</a:t>
            </a:r>
            <a:r>
              <a:rPr dirty="0">
                <a:solidFill>
                  <a:srgbClr val="000000"/>
                </a:solidFill>
              </a:rPr>
              <a:t>; </a:t>
            </a:r>
            <a:r>
              <a:rPr dirty="0"/>
              <a:t>// Reference to first node of chain</a:t>
            </a: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private</a:t>
            </a:r>
            <a:r>
              <a:rPr dirty="0"/>
              <a:t> </a:t>
            </a:r>
            <a:r>
              <a:rPr dirty="0">
                <a:solidFill>
                  <a:srgbClr val="BA2DA2"/>
                </a:solidFill>
              </a:rPr>
              <a:t>int</a:t>
            </a:r>
            <a:r>
              <a:rPr dirty="0"/>
              <a:t>  </a:t>
            </a:r>
            <a:r>
              <a:rPr dirty="0" err="1"/>
              <a:t>numberOfEntries</a:t>
            </a:r>
            <a:r>
              <a:rPr dirty="0"/>
              <a:t>; </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public</a:t>
            </a:r>
            <a:r>
              <a:rPr dirty="0"/>
              <a:t> </a:t>
            </a:r>
            <a:r>
              <a:rPr dirty="0" err="1"/>
              <a:t>SortedLinkedDictionary</a:t>
            </a:r>
            <a:r>
              <a:rPr dirty="0"/>
              <a:t>()</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err="1"/>
              <a:t>initializeDataFields</a:t>
            </a:r>
            <a:r>
              <a:rPr dirty="0"/>
              <a:t>();</a:t>
            </a:r>
            <a:endParaRPr dirty="0">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 </a:t>
            </a:r>
            <a:r>
              <a:rPr dirty="0"/>
              <a:t>// end default constructor</a:t>
            </a: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300">
                <a:solidFill>
                  <a:srgbClr val="BA2DA2"/>
                </a:solidFill>
                <a:latin typeface="Menlo"/>
                <a:ea typeface="Menlo"/>
                <a:cs typeface="Menlo"/>
                <a:sym typeface="Menlo"/>
              </a:defRPr>
            </a:pPr>
            <a:r>
              <a:rPr dirty="0">
                <a:solidFill>
                  <a:srgbClr val="000000"/>
                </a:solidFill>
              </a:rPr>
              <a:t>	</a:t>
            </a:r>
            <a:r>
              <a:rPr dirty="0"/>
              <a:t>private</a:t>
            </a:r>
            <a:r>
              <a:rPr dirty="0">
                <a:solidFill>
                  <a:srgbClr val="000000"/>
                </a:solidFill>
              </a:rPr>
              <a:t> </a:t>
            </a:r>
            <a:r>
              <a:rPr dirty="0"/>
              <a:t>class</a:t>
            </a:r>
            <a:r>
              <a:rPr dirty="0">
                <a:solidFill>
                  <a:srgbClr val="000000"/>
                </a:solidFill>
              </a:rPr>
              <a:t> Node</a:t>
            </a: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300">
                <a:solidFill>
                  <a:srgbClr val="BA2DA2"/>
                </a:solidFill>
                <a:latin typeface="Menlo"/>
                <a:ea typeface="Menlo"/>
                <a:cs typeface="Menlo"/>
                <a:sym typeface="Menlo"/>
              </a:defRPr>
            </a:pPr>
            <a:r>
              <a:rPr dirty="0">
                <a:solidFill>
                  <a:srgbClr val="000000"/>
                </a:solidFill>
              </a:rPr>
              <a:t>		</a:t>
            </a:r>
            <a:r>
              <a:rPr dirty="0"/>
              <a:t>private</a:t>
            </a:r>
            <a:r>
              <a:rPr dirty="0">
                <a:solidFill>
                  <a:srgbClr val="000000"/>
                </a:solidFill>
              </a:rPr>
              <a:t> K key;</a:t>
            </a: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private</a:t>
            </a:r>
            <a:r>
              <a:rPr dirty="0"/>
              <a:t> V value;</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private</a:t>
            </a:r>
            <a:r>
              <a:rPr dirty="0"/>
              <a:t> Node next;</a:t>
            </a:r>
            <a:endParaRPr dirty="0">
              <a:latin typeface="+mn-lt"/>
              <a:ea typeface="+mn-ea"/>
              <a:cs typeface="+mn-cs"/>
              <a:sym typeface="Helvetica"/>
            </a:endParaRPr>
          </a:p>
          <a:p>
            <a:pPr defTabSz="344804">
              <a:tabLst>
                <a:tab pos="342900" algn="l"/>
              </a:tabLst>
              <a:defRPr sz="1300">
                <a:latin typeface="+mn-lt"/>
                <a:ea typeface="+mn-ea"/>
                <a:cs typeface="+mn-cs"/>
                <a:sym typeface="Helvetica"/>
              </a:defRPr>
            </a:pPr>
            <a:endParaRPr dirty="0">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t>/*    Constructors and the methods </a:t>
            </a:r>
            <a:r>
              <a:rPr dirty="0" err="1"/>
              <a:t>getKey</a:t>
            </a:r>
            <a:r>
              <a:rPr dirty="0"/>
              <a:t>, </a:t>
            </a:r>
            <a:r>
              <a:rPr dirty="0" err="1"/>
              <a:t>getValue</a:t>
            </a:r>
            <a:r>
              <a:rPr dirty="0"/>
              <a:t>, </a:t>
            </a:r>
            <a:r>
              <a:rPr dirty="0" err="1"/>
              <a:t>setValue</a:t>
            </a:r>
            <a:r>
              <a:rPr dirty="0"/>
              <a:t>, </a:t>
            </a:r>
            <a:r>
              <a:rPr dirty="0" err="1"/>
              <a:t>getNextNode</a:t>
            </a:r>
            <a:r>
              <a:rPr dirty="0"/>
              <a:t>,</a:t>
            </a: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t>      and </a:t>
            </a:r>
            <a:r>
              <a:rPr dirty="0" err="1"/>
              <a:t>setNextNode</a:t>
            </a:r>
            <a:r>
              <a:rPr dirty="0"/>
              <a:t> are here. There is no </a:t>
            </a:r>
            <a:r>
              <a:rPr dirty="0" err="1"/>
              <a:t>setKey</a:t>
            </a:r>
            <a:r>
              <a:rPr dirty="0"/>
              <a:t>.</a:t>
            </a: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t>      . . . */</a:t>
            </a:r>
            <a:endParaRPr dirty="0">
              <a:solidFill>
                <a:srgbClr val="000000"/>
              </a:solidFill>
              <a:latin typeface="+mn-lt"/>
              <a:ea typeface="+mn-ea"/>
              <a:cs typeface="+mn-cs"/>
              <a:sym typeface="Helvetica"/>
            </a:endParaRPr>
          </a:p>
          <a:p>
            <a:pPr defTabSz="344804">
              <a:tabLst>
                <a:tab pos="342900" algn="l"/>
              </a:tabLst>
              <a:defRPr sz="1300">
                <a:latin typeface="+mn-lt"/>
                <a:ea typeface="+mn-ea"/>
                <a:cs typeface="+mn-cs"/>
                <a:sym typeface="Helvetica"/>
              </a:defRPr>
            </a:pP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 </a:t>
            </a:r>
            <a:r>
              <a:rPr dirty="0"/>
              <a:t>// end Node</a:t>
            </a: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end </a:t>
            </a:r>
            <a:r>
              <a:rPr dirty="0" err="1"/>
              <a:t>SortedLinkedDictionary</a:t>
            </a:r>
            <a:endParaRPr dirty="0"/>
          </a:p>
        </p:txBody>
      </p:sp>
      <p:sp>
        <p:nvSpPr>
          <p:cNvPr id="4" name="Oval 3">
            <a:extLst>
              <a:ext uri="{FF2B5EF4-FFF2-40B4-BE49-F238E27FC236}">
                <a16:creationId xmlns:a16="http://schemas.microsoft.com/office/drawing/2014/main" id="{D5C73169-ECDF-4B6A-972F-1766D6892255}"/>
              </a:ext>
            </a:extLst>
          </p:cNvPr>
          <p:cNvSpPr/>
          <p:nvPr/>
        </p:nvSpPr>
        <p:spPr>
          <a:xfrm>
            <a:off x="2320290" y="1405890"/>
            <a:ext cx="3909060" cy="491490"/>
          </a:xfrm>
          <a:prstGeom prst="ellipse">
            <a:avLst/>
          </a:prstGeom>
          <a:noFill/>
          <a:ln w="25400" cap="flat">
            <a:solidFill>
              <a:srgbClr val="FF0000"/>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n-lt"/>
              <a:ea typeface="+mn-ea"/>
              <a:cs typeface="+mn-cs"/>
              <a:sym typeface="Arial"/>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4"/>
          <p:cNvSpPr txBox="1">
            <a:spLocks noGrp="1"/>
          </p:cNvSpPr>
          <p:nvPr>
            <p:ph type="title"/>
          </p:nvPr>
        </p:nvSpPr>
        <p:spPr>
          <a:xfrm>
            <a:off x="400049" y="96970"/>
            <a:ext cx="8343902" cy="816042"/>
          </a:xfrm>
          <a:prstGeom prst="rect">
            <a:avLst/>
          </a:prstGeom>
        </p:spPr>
        <p:txBody>
          <a:bodyPr>
            <a:normAutofit fontScale="90000"/>
          </a:bodyPr>
          <a:lstStyle/>
          <a:p>
            <a:r>
              <a:rPr dirty="0"/>
              <a:t>Dictionaries</a:t>
            </a:r>
          </a:p>
        </p:txBody>
      </p:sp>
      <p:sp>
        <p:nvSpPr>
          <p:cNvPr id="50" name="Content Placeholder 5"/>
          <p:cNvSpPr txBox="1">
            <a:spLocks noGrp="1"/>
          </p:cNvSpPr>
          <p:nvPr>
            <p:ph type="body" sz="half" idx="1"/>
          </p:nvPr>
        </p:nvSpPr>
        <p:spPr>
          <a:xfrm>
            <a:off x="400049" y="913012"/>
            <a:ext cx="4953249" cy="5031976"/>
          </a:xfrm>
          <a:prstGeom prst="rect">
            <a:avLst/>
          </a:prstGeom>
        </p:spPr>
        <p:txBody>
          <a:bodyPr/>
          <a:lstStyle/>
          <a:p>
            <a:r>
              <a:rPr dirty="0"/>
              <a:t>When you want to look up …</a:t>
            </a:r>
          </a:p>
          <a:p>
            <a:pPr lvl="1"/>
            <a:r>
              <a:rPr sz="2000" dirty="0"/>
              <a:t>The meaning of a word</a:t>
            </a:r>
          </a:p>
          <a:p>
            <a:pPr lvl="1"/>
            <a:r>
              <a:rPr sz="2000" dirty="0"/>
              <a:t>An address</a:t>
            </a:r>
          </a:p>
          <a:p>
            <a:pPr lvl="1"/>
            <a:r>
              <a:rPr sz="2000" dirty="0"/>
              <a:t>A phone number</a:t>
            </a:r>
          </a:p>
          <a:p>
            <a:pPr lvl="1"/>
            <a:r>
              <a:rPr sz="2000" dirty="0"/>
              <a:t>A contact on your phone</a:t>
            </a:r>
            <a:endParaRPr lang="en-US" sz="2000" dirty="0"/>
          </a:p>
          <a:p>
            <a:pPr lvl="1"/>
            <a:r>
              <a:rPr lang="en-US" sz="2000" dirty="0">
                <a:solidFill>
                  <a:srgbClr val="7030A0"/>
                </a:solidFill>
              </a:rPr>
              <a:t>What do they have in common?</a:t>
            </a:r>
            <a:endParaRPr sz="2000" dirty="0">
              <a:solidFill>
                <a:srgbClr val="7030A0"/>
              </a:solidFill>
            </a:endParaRPr>
          </a:p>
          <a:p>
            <a:r>
              <a:rPr dirty="0"/>
              <a:t>These can be implemented in an Dictionary</a:t>
            </a:r>
            <a:r>
              <a:rPr lang="en-US" dirty="0"/>
              <a:t> (ADT)</a:t>
            </a:r>
          </a:p>
        </p:txBody>
      </p:sp>
      <p:pic>
        <p:nvPicPr>
          <p:cNvPr id="51" name="A diagram illustrates the magnified view of a portion from a book that reads, computer A device for the processing and storage of information.&#10;&#10;Picture 1" descr="A diagram illustrates the magnified view of a portion from a book that reads, computer A device for the processing and storage of information.Picture 1"/>
          <p:cNvPicPr>
            <a:picLocks noChangeAspect="1"/>
          </p:cNvPicPr>
          <p:nvPr/>
        </p:nvPicPr>
        <p:blipFill>
          <a:blip r:embed="rId3">
            <a:extLst/>
          </a:blip>
          <a:srcRect t="1127" r="738" b="1145"/>
          <a:stretch>
            <a:fillRect/>
          </a:stretch>
        </p:blipFill>
        <p:spPr>
          <a:xfrm>
            <a:off x="3970308" y="3428999"/>
            <a:ext cx="4904859" cy="2997447"/>
          </a:xfrm>
          <a:custGeom>
            <a:avLst/>
            <a:gdLst/>
            <a:ahLst/>
            <a:cxnLst>
              <a:cxn ang="0">
                <a:pos x="wd2" y="hd2"/>
              </a:cxn>
              <a:cxn ang="5400000">
                <a:pos x="wd2" y="hd2"/>
              </a:cxn>
              <a:cxn ang="10800000">
                <a:pos x="wd2" y="hd2"/>
              </a:cxn>
              <a:cxn ang="16200000">
                <a:pos x="wd2" y="hd2"/>
              </a:cxn>
            </a:cxnLst>
            <a:rect l="0" t="0" r="r" b="b"/>
            <a:pathLst>
              <a:path w="21566" h="21594" extrusionOk="0">
                <a:moveTo>
                  <a:pt x="17742" y="0"/>
                </a:moveTo>
                <a:cubicBezTo>
                  <a:pt x="16907" y="0"/>
                  <a:pt x="16203" y="329"/>
                  <a:pt x="15593" y="1007"/>
                </a:cubicBezTo>
                <a:cubicBezTo>
                  <a:pt x="15462" y="1152"/>
                  <a:pt x="15329" y="1271"/>
                  <a:pt x="15296" y="1272"/>
                </a:cubicBezTo>
                <a:cubicBezTo>
                  <a:pt x="15263" y="1272"/>
                  <a:pt x="15240" y="1296"/>
                  <a:pt x="15245" y="1324"/>
                </a:cubicBezTo>
                <a:cubicBezTo>
                  <a:pt x="15265" y="1423"/>
                  <a:pt x="14049" y="3155"/>
                  <a:pt x="13997" y="3103"/>
                </a:cubicBezTo>
                <a:cubicBezTo>
                  <a:pt x="13968" y="3073"/>
                  <a:pt x="13959" y="3086"/>
                  <a:pt x="13977" y="3134"/>
                </a:cubicBezTo>
                <a:cubicBezTo>
                  <a:pt x="14013" y="3229"/>
                  <a:pt x="12722" y="5191"/>
                  <a:pt x="12624" y="5191"/>
                </a:cubicBezTo>
                <a:cubicBezTo>
                  <a:pt x="12591" y="5191"/>
                  <a:pt x="12564" y="5231"/>
                  <a:pt x="12564" y="5280"/>
                </a:cubicBezTo>
                <a:cubicBezTo>
                  <a:pt x="12564" y="5409"/>
                  <a:pt x="11239" y="7394"/>
                  <a:pt x="11153" y="7394"/>
                </a:cubicBezTo>
                <a:cubicBezTo>
                  <a:pt x="11112" y="7394"/>
                  <a:pt x="11049" y="7448"/>
                  <a:pt x="11015" y="7517"/>
                </a:cubicBezTo>
                <a:cubicBezTo>
                  <a:pt x="10980" y="7585"/>
                  <a:pt x="10971" y="7641"/>
                  <a:pt x="10993" y="7641"/>
                </a:cubicBezTo>
                <a:cubicBezTo>
                  <a:pt x="11014" y="7641"/>
                  <a:pt x="10991" y="7716"/>
                  <a:pt x="10940" y="7808"/>
                </a:cubicBezTo>
                <a:cubicBezTo>
                  <a:pt x="10890" y="7899"/>
                  <a:pt x="10817" y="7974"/>
                  <a:pt x="10780" y="7974"/>
                </a:cubicBezTo>
                <a:cubicBezTo>
                  <a:pt x="10742" y="7974"/>
                  <a:pt x="10717" y="8007"/>
                  <a:pt x="10724" y="8045"/>
                </a:cubicBezTo>
                <a:cubicBezTo>
                  <a:pt x="10744" y="8152"/>
                  <a:pt x="9580" y="9881"/>
                  <a:pt x="9526" y="9826"/>
                </a:cubicBezTo>
                <a:cubicBezTo>
                  <a:pt x="9499" y="9799"/>
                  <a:pt x="9492" y="9815"/>
                  <a:pt x="9510" y="9863"/>
                </a:cubicBezTo>
                <a:cubicBezTo>
                  <a:pt x="9548" y="9964"/>
                  <a:pt x="8733" y="11253"/>
                  <a:pt x="8646" y="11228"/>
                </a:cubicBezTo>
                <a:cubicBezTo>
                  <a:pt x="8614" y="11219"/>
                  <a:pt x="8572" y="11251"/>
                  <a:pt x="8553" y="11301"/>
                </a:cubicBezTo>
                <a:cubicBezTo>
                  <a:pt x="8532" y="11356"/>
                  <a:pt x="8448" y="11257"/>
                  <a:pt x="8340" y="11051"/>
                </a:cubicBezTo>
                <a:cubicBezTo>
                  <a:pt x="7951" y="10308"/>
                  <a:pt x="7722" y="10229"/>
                  <a:pt x="5838" y="10203"/>
                </a:cubicBezTo>
                <a:lnTo>
                  <a:pt x="4289" y="10182"/>
                </a:lnTo>
                <a:lnTo>
                  <a:pt x="3972" y="10718"/>
                </a:lnTo>
                <a:cubicBezTo>
                  <a:pt x="3797" y="11013"/>
                  <a:pt x="3631" y="11257"/>
                  <a:pt x="3605" y="11257"/>
                </a:cubicBezTo>
                <a:cubicBezTo>
                  <a:pt x="3579" y="11257"/>
                  <a:pt x="3530" y="11304"/>
                  <a:pt x="3495" y="11361"/>
                </a:cubicBezTo>
                <a:cubicBezTo>
                  <a:pt x="3461" y="11418"/>
                  <a:pt x="3451" y="11465"/>
                  <a:pt x="3475" y="11465"/>
                </a:cubicBezTo>
                <a:cubicBezTo>
                  <a:pt x="3499" y="11465"/>
                  <a:pt x="3478" y="11537"/>
                  <a:pt x="3427" y="11629"/>
                </a:cubicBezTo>
                <a:cubicBezTo>
                  <a:pt x="3377" y="11720"/>
                  <a:pt x="3288" y="11795"/>
                  <a:pt x="3232" y="11795"/>
                </a:cubicBezTo>
                <a:cubicBezTo>
                  <a:pt x="3176" y="11795"/>
                  <a:pt x="3145" y="11822"/>
                  <a:pt x="3164" y="11852"/>
                </a:cubicBezTo>
                <a:cubicBezTo>
                  <a:pt x="3210" y="11927"/>
                  <a:pt x="3048" y="12211"/>
                  <a:pt x="2959" y="12211"/>
                </a:cubicBezTo>
                <a:cubicBezTo>
                  <a:pt x="2920" y="12211"/>
                  <a:pt x="2901" y="12246"/>
                  <a:pt x="2916" y="12287"/>
                </a:cubicBezTo>
                <a:cubicBezTo>
                  <a:pt x="2940" y="12350"/>
                  <a:pt x="1594" y="14504"/>
                  <a:pt x="925" y="15473"/>
                </a:cubicBezTo>
                <a:cubicBezTo>
                  <a:pt x="807" y="15644"/>
                  <a:pt x="717" y="15827"/>
                  <a:pt x="724" y="15881"/>
                </a:cubicBezTo>
                <a:cubicBezTo>
                  <a:pt x="731" y="15934"/>
                  <a:pt x="663" y="16056"/>
                  <a:pt x="573" y="16151"/>
                </a:cubicBezTo>
                <a:cubicBezTo>
                  <a:pt x="459" y="16273"/>
                  <a:pt x="409" y="16388"/>
                  <a:pt x="408" y="16542"/>
                </a:cubicBezTo>
                <a:cubicBezTo>
                  <a:pt x="406" y="16791"/>
                  <a:pt x="317" y="16742"/>
                  <a:pt x="1979" y="17408"/>
                </a:cubicBezTo>
                <a:cubicBezTo>
                  <a:pt x="2496" y="17614"/>
                  <a:pt x="3228" y="17910"/>
                  <a:pt x="3605" y="18063"/>
                </a:cubicBezTo>
                <a:cubicBezTo>
                  <a:pt x="4553" y="18448"/>
                  <a:pt x="5286" y="18729"/>
                  <a:pt x="6091" y="19012"/>
                </a:cubicBezTo>
                <a:cubicBezTo>
                  <a:pt x="6817" y="19268"/>
                  <a:pt x="8754" y="20077"/>
                  <a:pt x="9772" y="20550"/>
                </a:cubicBezTo>
                <a:cubicBezTo>
                  <a:pt x="10107" y="20705"/>
                  <a:pt x="10418" y="20836"/>
                  <a:pt x="10464" y="20841"/>
                </a:cubicBezTo>
                <a:cubicBezTo>
                  <a:pt x="10509" y="20846"/>
                  <a:pt x="10607" y="20720"/>
                  <a:pt x="10681" y="20560"/>
                </a:cubicBezTo>
                <a:cubicBezTo>
                  <a:pt x="10756" y="20400"/>
                  <a:pt x="10933" y="20053"/>
                  <a:pt x="11073" y="19790"/>
                </a:cubicBezTo>
                <a:cubicBezTo>
                  <a:pt x="11214" y="19527"/>
                  <a:pt x="11432" y="19089"/>
                  <a:pt x="11559" y="18815"/>
                </a:cubicBezTo>
                <a:cubicBezTo>
                  <a:pt x="11686" y="18541"/>
                  <a:pt x="11812" y="18326"/>
                  <a:pt x="11839" y="18339"/>
                </a:cubicBezTo>
                <a:cubicBezTo>
                  <a:pt x="11865" y="18351"/>
                  <a:pt x="11873" y="18326"/>
                  <a:pt x="11856" y="18282"/>
                </a:cubicBezTo>
                <a:cubicBezTo>
                  <a:pt x="11818" y="18182"/>
                  <a:pt x="13134" y="15483"/>
                  <a:pt x="13205" y="15514"/>
                </a:cubicBezTo>
                <a:cubicBezTo>
                  <a:pt x="13234" y="15527"/>
                  <a:pt x="13240" y="15497"/>
                  <a:pt x="13221" y="15447"/>
                </a:cubicBezTo>
                <a:cubicBezTo>
                  <a:pt x="13202" y="15396"/>
                  <a:pt x="13243" y="15254"/>
                  <a:pt x="13312" y="15132"/>
                </a:cubicBezTo>
                <a:cubicBezTo>
                  <a:pt x="13567" y="14680"/>
                  <a:pt x="13866" y="13941"/>
                  <a:pt x="13839" y="13826"/>
                </a:cubicBezTo>
                <a:cubicBezTo>
                  <a:pt x="13823" y="13761"/>
                  <a:pt x="13719" y="13646"/>
                  <a:pt x="13605" y="13571"/>
                </a:cubicBezTo>
                <a:cubicBezTo>
                  <a:pt x="13383" y="13426"/>
                  <a:pt x="13245" y="13153"/>
                  <a:pt x="13361" y="13085"/>
                </a:cubicBezTo>
                <a:cubicBezTo>
                  <a:pt x="13397" y="13064"/>
                  <a:pt x="14545" y="12935"/>
                  <a:pt x="15913" y="12799"/>
                </a:cubicBezTo>
                <a:cubicBezTo>
                  <a:pt x="18669" y="12525"/>
                  <a:pt x="18828" y="12485"/>
                  <a:pt x="19542" y="11876"/>
                </a:cubicBezTo>
                <a:cubicBezTo>
                  <a:pt x="19752" y="11696"/>
                  <a:pt x="20048" y="11382"/>
                  <a:pt x="20199" y="11179"/>
                </a:cubicBezTo>
                <a:cubicBezTo>
                  <a:pt x="20351" y="10975"/>
                  <a:pt x="20500" y="10831"/>
                  <a:pt x="20529" y="10859"/>
                </a:cubicBezTo>
                <a:cubicBezTo>
                  <a:pt x="20559" y="10886"/>
                  <a:pt x="20569" y="10879"/>
                  <a:pt x="20548" y="10843"/>
                </a:cubicBezTo>
                <a:cubicBezTo>
                  <a:pt x="20496" y="10748"/>
                  <a:pt x="20708" y="10288"/>
                  <a:pt x="20774" y="10354"/>
                </a:cubicBezTo>
                <a:cubicBezTo>
                  <a:pt x="20807" y="10387"/>
                  <a:pt x="20813" y="10370"/>
                  <a:pt x="20791" y="10312"/>
                </a:cubicBezTo>
                <a:cubicBezTo>
                  <a:pt x="20770" y="10257"/>
                  <a:pt x="20816" y="10116"/>
                  <a:pt x="20898" y="9982"/>
                </a:cubicBezTo>
                <a:cubicBezTo>
                  <a:pt x="20976" y="9854"/>
                  <a:pt x="21042" y="9712"/>
                  <a:pt x="21042" y="9670"/>
                </a:cubicBezTo>
                <a:cubicBezTo>
                  <a:pt x="21043" y="9628"/>
                  <a:pt x="21097" y="9427"/>
                  <a:pt x="21163" y="9223"/>
                </a:cubicBezTo>
                <a:cubicBezTo>
                  <a:pt x="21438" y="8372"/>
                  <a:pt x="21535" y="7738"/>
                  <a:pt x="21561" y="6619"/>
                </a:cubicBezTo>
                <a:cubicBezTo>
                  <a:pt x="21600" y="4964"/>
                  <a:pt x="21403" y="3796"/>
                  <a:pt x="20890" y="2624"/>
                </a:cubicBezTo>
                <a:cubicBezTo>
                  <a:pt x="20741" y="2285"/>
                  <a:pt x="20629" y="1985"/>
                  <a:pt x="20641" y="1958"/>
                </a:cubicBezTo>
                <a:cubicBezTo>
                  <a:pt x="20652" y="1932"/>
                  <a:pt x="20645" y="1930"/>
                  <a:pt x="20626" y="1953"/>
                </a:cubicBezTo>
                <a:cubicBezTo>
                  <a:pt x="20571" y="2021"/>
                  <a:pt x="20356" y="1646"/>
                  <a:pt x="20391" y="1545"/>
                </a:cubicBezTo>
                <a:cubicBezTo>
                  <a:pt x="20409" y="1494"/>
                  <a:pt x="20406" y="1480"/>
                  <a:pt x="20385" y="1511"/>
                </a:cubicBezTo>
                <a:cubicBezTo>
                  <a:pt x="20364" y="1542"/>
                  <a:pt x="20209" y="1402"/>
                  <a:pt x="20040" y="1199"/>
                </a:cubicBezTo>
                <a:cubicBezTo>
                  <a:pt x="19357" y="375"/>
                  <a:pt x="18639" y="0"/>
                  <a:pt x="17742" y="0"/>
                </a:cubicBezTo>
                <a:close/>
                <a:moveTo>
                  <a:pt x="2705" y="21361"/>
                </a:moveTo>
                <a:cubicBezTo>
                  <a:pt x="2660" y="21353"/>
                  <a:pt x="2594" y="21375"/>
                  <a:pt x="2513" y="21429"/>
                </a:cubicBezTo>
                <a:cubicBezTo>
                  <a:pt x="2457" y="21465"/>
                  <a:pt x="2387" y="21463"/>
                  <a:pt x="2357" y="21423"/>
                </a:cubicBezTo>
                <a:cubicBezTo>
                  <a:pt x="2327" y="21384"/>
                  <a:pt x="2232" y="21385"/>
                  <a:pt x="2145" y="21426"/>
                </a:cubicBezTo>
                <a:cubicBezTo>
                  <a:pt x="2058" y="21467"/>
                  <a:pt x="1972" y="21474"/>
                  <a:pt x="1954" y="21444"/>
                </a:cubicBezTo>
                <a:cubicBezTo>
                  <a:pt x="1936" y="21414"/>
                  <a:pt x="1489" y="21390"/>
                  <a:pt x="960" y="21390"/>
                </a:cubicBezTo>
                <a:cubicBezTo>
                  <a:pt x="263" y="21390"/>
                  <a:pt x="0" y="21418"/>
                  <a:pt x="0" y="21488"/>
                </a:cubicBezTo>
                <a:cubicBezTo>
                  <a:pt x="0" y="21560"/>
                  <a:pt x="367" y="21586"/>
                  <a:pt x="1387" y="21592"/>
                </a:cubicBezTo>
                <a:cubicBezTo>
                  <a:pt x="2597" y="21600"/>
                  <a:pt x="2775" y="21586"/>
                  <a:pt x="2775" y="21475"/>
                </a:cubicBezTo>
                <a:cubicBezTo>
                  <a:pt x="2775" y="21407"/>
                  <a:pt x="2750" y="21369"/>
                  <a:pt x="2705" y="21361"/>
                </a:cubicBezTo>
                <a:close/>
              </a:path>
            </a:pathLst>
          </a:custGeom>
          <a:ln w="12700">
            <a:miter lim="400000"/>
          </a:ln>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itle 1"/>
          <p:cNvSpPr txBox="1">
            <a:spLocks noGrp="1"/>
          </p:cNvSpPr>
          <p:nvPr>
            <p:ph type="title"/>
          </p:nvPr>
        </p:nvSpPr>
        <p:spPr>
          <a:xfrm>
            <a:off x="125729" y="0"/>
            <a:ext cx="8513565" cy="807816"/>
          </a:xfrm>
          <a:prstGeom prst="rect">
            <a:avLst/>
          </a:prstGeom>
        </p:spPr>
        <p:txBody>
          <a:bodyPr>
            <a:normAutofit fontScale="90000"/>
          </a:bodyPr>
          <a:lstStyle/>
          <a:p>
            <a:r>
              <a:rPr dirty="0"/>
              <a:t>Sorted Linked Dictionary </a:t>
            </a:r>
            <a:r>
              <a:rPr lang="en-US" sz="3600" dirty="0"/>
              <a:t>(2 of 3)</a:t>
            </a:r>
            <a:endParaRPr dirty="0"/>
          </a:p>
        </p:txBody>
      </p:sp>
      <p:sp>
        <p:nvSpPr>
          <p:cNvPr id="159" name="public V add(K key, V value)…"/>
          <p:cNvSpPr txBox="1"/>
          <p:nvPr/>
        </p:nvSpPr>
        <p:spPr>
          <a:xfrm>
            <a:off x="125729" y="744315"/>
            <a:ext cx="7989571" cy="5693866"/>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a:solidFill>
                  <a:srgbClr val="008400"/>
                </a:solidFill>
                <a:latin typeface="Menlo"/>
                <a:ea typeface="Menlo"/>
                <a:cs typeface="Menlo"/>
                <a:sym typeface="Menlo"/>
              </a:defRPr>
            </a:pPr>
            <a:r>
              <a:rPr dirty="0"/>
              <a:t>  </a:t>
            </a:r>
            <a:r>
              <a:rPr b="1" dirty="0">
                <a:solidFill>
                  <a:srgbClr val="BA2DA2"/>
                </a:solidFill>
              </a:rPr>
              <a:t>public</a:t>
            </a:r>
            <a:r>
              <a:rPr b="1" dirty="0"/>
              <a:t> V add(K key, V value)</a:t>
            </a:r>
            <a:endParaRPr b="1" dirty="0">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V result = </a:t>
            </a:r>
            <a:r>
              <a:rPr dirty="0">
                <a:solidFill>
                  <a:srgbClr val="BA2DA2"/>
                </a:solidFill>
              </a:rPr>
              <a:t>null</a:t>
            </a:r>
            <a:r>
              <a:rPr dirty="0"/>
              <a:t>;</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a:solidFill>
                  <a:srgbClr val="BA2DA2"/>
                </a:solidFill>
              </a:rPr>
              <a:t>if</a:t>
            </a:r>
            <a:r>
              <a:rPr dirty="0"/>
              <a:t> ((key == </a:t>
            </a:r>
            <a:r>
              <a:rPr dirty="0">
                <a:solidFill>
                  <a:srgbClr val="BA2DA2"/>
                </a:solidFill>
              </a:rPr>
              <a:t>null</a:t>
            </a:r>
            <a:r>
              <a:rPr dirty="0"/>
              <a:t>) || (value == </a:t>
            </a:r>
            <a:r>
              <a:rPr dirty="0">
                <a:solidFill>
                  <a:srgbClr val="BA2DA2"/>
                </a:solidFill>
              </a:rPr>
              <a:t>null</a:t>
            </a:r>
            <a:r>
              <a:rPr dirty="0"/>
              <a:t>))</a:t>
            </a:r>
            <a:endParaRPr dirty="0">
              <a:latin typeface="+mn-lt"/>
              <a:ea typeface="+mn-ea"/>
              <a:cs typeface="+mn-cs"/>
              <a:sym typeface="Helvetica"/>
            </a:endParaRPr>
          </a:p>
          <a:p>
            <a:pPr defTabSz="344804">
              <a:tabLst>
                <a:tab pos="342900" algn="l"/>
              </a:tabLst>
              <a:defRPr>
                <a:solidFill>
                  <a:srgbClr val="D12F1B"/>
                </a:solidFill>
                <a:latin typeface="Menlo"/>
                <a:ea typeface="Menlo"/>
                <a:cs typeface="Menlo"/>
                <a:sym typeface="Menlo"/>
              </a:defRPr>
            </a:pPr>
            <a:r>
              <a:rPr dirty="0">
                <a:solidFill>
                  <a:srgbClr val="000000"/>
                </a:solidFill>
              </a:rPr>
              <a:t>         </a:t>
            </a:r>
            <a:r>
              <a:rPr dirty="0">
                <a:solidFill>
                  <a:srgbClr val="BA2DA2"/>
                </a:solidFill>
              </a:rPr>
              <a:t>throw</a:t>
            </a:r>
            <a:r>
              <a:rPr dirty="0">
                <a:solidFill>
                  <a:srgbClr val="000000"/>
                </a:solidFill>
              </a:rPr>
              <a:t> </a:t>
            </a:r>
            <a:r>
              <a:rPr dirty="0">
                <a:solidFill>
                  <a:srgbClr val="BA2DA2"/>
                </a:solidFill>
              </a:rPr>
              <a:t>new</a:t>
            </a:r>
            <a:r>
              <a:rPr dirty="0">
                <a:solidFill>
                  <a:srgbClr val="000000"/>
                </a:solidFill>
              </a:rPr>
              <a:t> </a:t>
            </a:r>
            <a:r>
              <a:rPr dirty="0" err="1">
                <a:solidFill>
                  <a:srgbClr val="000000"/>
                </a:solidFill>
              </a:rPr>
              <a:t>IllegalArgumentException</a:t>
            </a:r>
            <a:r>
              <a:rPr dirty="0">
                <a:solidFill>
                  <a:srgbClr val="000000"/>
                </a:solidFill>
              </a:rPr>
              <a:t>(</a:t>
            </a:r>
            <a:r>
              <a:rPr dirty="0"/>
              <a:t>"Cannot add null to a dictionary."</a:t>
            </a:r>
            <a:r>
              <a:rPr dirty="0">
                <a:solidFill>
                  <a:srgbClr val="000000"/>
                </a:solidFill>
              </a:rPr>
              <a:t>);</a:t>
            </a:r>
            <a:endParaRPr dirty="0">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a:solidFill>
                  <a:srgbClr val="BA2DA2"/>
                </a:solidFill>
              </a:rPr>
              <a:t>else</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t>// Search chain until you either find a node containing key</a:t>
            </a:r>
            <a:endParaRPr dirty="0">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t>// or locate where it should be</a:t>
            </a:r>
            <a:endParaRPr dirty="0">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rPr dirty="0"/>
              <a:t>         Node </a:t>
            </a:r>
            <a:r>
              <a:rPr dirty="0" err="1"/>
              <a:t>currentNode</a:t>
            </a:r>
            <a:r>
              <a:rPr dirty="0"/>
              <a:t> = </a:t>
            </a:r>
            <a:r>
              <a:rPr dirty="0" err="1"/>
              <a:t>firstNode</a:t>
            </a:r>
            <a:r>
              <a:rPr dirty="0"/>
              <a:t>;</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Node </a:t>
            </a:r>
            <a:r>
              <a:rPr dirty="0" err="1"/>
              <a:t>nodeBefore</a:t>
            </a:r>
            <a:r>
              <a:rPr dirty="0"/>
              <a:t> = </a:t>
            </a:r>
            <a:r>
              <a:rPr dirty="0">
                <a:solidFill>
                  <a:srgbClr val="BA2DA2"/>
                </a:solidFill>
              </a:rPr>
              <a:t>null</a:t>
            </a:r>
            <a:r>
              <a:rPr dirty="0"/>
              <a:t>;</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a:solidFill>
                  <a:srgbClr val="BA2DA2"/>
                </a:solidFill>
              </a:rPr>
              <a:t>while</a:t>
            </a:r>
            <a:r>
              <a:rPr dirty="0"/>
              <a:t> ( (</a:t>
            </a:r>
            <a:r>
              <a:rPr dirty="0" err="1"/>
              <a:t>currentNode</a:t>
            </a:r>
            <a:r>
              <a:rPr dirty="0"/>
              <a:t> != </a:t>
            </a:r>
            <a:r>
              <a:rPr dirty="0">
                <a:solidFill>
                  <a:srgbClr val="BA2DA2"/>
                </a:solidFill>
              </a:rPr>
              <a:t>null</a:t>
            </a:r>
            <a:r>
              <a:rPr dirty="0"/>
              <a:t>) &amp;&amp; (</a:t>
            </a:r>
            <a:r>
              <a:rPr dirty="0" err="1"/>
              <a:t>key.compareTo</a:t>
            </a:r>
            <a:r>
              <a:rPr dirty="0"/>
              <a:t>(</a:t>
            </a:r>
            <a:r>
              <a:rPr dirty="0" err="1"/>
              <a:t>currentNode.getKey</a:t>
            </a:r>
            <a:r>
              <a:rPr dirty="0"/>
              <a:t>()) &gt; </a:t>
            </a:r>
            <a:r>
              <a:rPr dirty="0">
                <a:solidFill>
                  <a:srgbClr val="272AD8"/>
                </a:solidFill>
              </a:rPr>
              <a:t>0</a:t>
            </a:r>
            <a:r>
              <a:rPr dirty="0"/>
              <a:t>))</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err="1"/>
              <a:t>nodeBefore</a:t>
            </a:r>
            <a:r>
              <a:rPr dirty="0"/>
              <a:t> = </a:t>
            </a:r>
            <a:r>
              <a:rPr dirty="0" err="1"/>
              <a:t>currentNode</a:t>
            </a:r>
            <a:r>
              <a:rPr dirty="0"/>
              <a:t>;</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err="1"/>
              <a:t>currentNode</a:t>
            </a:r>
            <a:r>
              <a:rPr dirty="0"/>
              <a:t> = </a:t>
            </a:r>
            <a:r>
              <a:rPr dirty="0" err="1"/>
              <a:t>currentNode.getNextNode</a:t>
            </a:r>
            <a:r>
              <a:rPr dirty="0"/>
              <a:t>();</a:t>
            </a:r>
            <a:endParaRPr dirty="0">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 </a:t>
            </a:r>
            <a:r>
              <a:rPr dirty="0"/>
              <a:t>// end while</a:t>
            </a:r>
            <a:endParaRPr dirty="0">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a:solidFill>
                  <a:srgbClr val="BA2DA2"/>
                </a:solidFill>
              </a:rPr>
              <a:t>if</a:t>
            </a:r>
            <a:r>
              <a:rPr dirty="0"/>
              <a:t> ( (</a:t>
            </a:r>
            <a:r>
              <a:rPr dirty="0" err="1"/>
              <a:t>currentNode</a:t>
            </a:r>
            <a:r>
              <a:rPr dirty="0"/>
              <a:t> != </a:t>
            </a:r>
            <a:r>
              <a:rPr dirty="0">
                <a:solidFill>
                  <a:srgbClr val="BA2DA2"/>
                </a:solidFill>
              </a:rPr>
              <a:t>null</a:t>
            </a:r>
            <a:r>
              <a:rPr dirty="0"/>
              <a:t>) &amp;&amp; </a:t>
            </a:r>
            <a:r>
              <a:rPr dirty="0" err="1"/>
              <a:t>key.equals</a:t>
            </a:r>
            <a:r>
              <a:rPr dirty="0"/>
              <a:t>(</a:t>
            </a:r>
            <a:r>
              <a:rPr dirty="0" err="1"/>
              <a:t>currentNode.getKey</a:t>
            </a:r>
            <a:r>
              <a:rPr dirty="0"/>
              <a:t>()) )</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t>// Key in dictionary; replace corresponding value</a:t>
            </a:r>
            <a:endParaRPr dirty="0">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rPr dirty="0"/>
              <a:t>            result = </a:t>
            </a:r>
            <a:r>
              <a:rPr dirty="0" err="1"/>
              <a:t>currentNode.getValue</a:t>
            </a:r>
            <a:r>
              <a:rPr dirty="0"/>
              <a:t>(); </a:t>
            </a:r>
            <a:r>
              <a:rPr dirty="0">
                <a:solidFill>
                  <a:srgbClr val="008400"/>
                </a:solidFill>
              </a:rPr>
              <a:t>// Get old value</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err="1"/>
              <a:t>currentNode.setValue</a:t>
            </a:r>
            <a:r>
              <a:rPr dirty="0"/>
              <a:t>(value);     </a:t>
            </a:r>
            <a:r>
              <a:rPr dirty="0">
                <a:solidFill>
                  <a:srgbClr val="008400"/>
                </a:solidFill>
              </a:rPr>
              <a:t>// Replace value</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solidFill>
                  <a:srgbClr val="BA2DA2"/>
                </a:solidFill>
              </a:rPr>
              <a:t>else</a:t>
            </a:r>
            <a:r>
              <a:rPr dirty="0">
                <a:solidFill>
                  <a:srgbClr val="000000"/>
                </a:solidFill>
              </a:rPr>
              <a:t> </a:t>
            </a:r>
            <a:r>
              <a:rPr dirty="0"/>
              <a:t>// Key not in dictionary; add new node in proper order</a:t>
            </a:r>
            <a:endParaRPr dirty="0">
              <a:solidFill>
                <a:srgbClr val="000000"/>
              </a:solidFill>
              <a:latin typeface="+mn-lt"/>
              <a:ea typeface="+mn-ea"/>
              <a:cs typeface="+mn-cs"/>
              <a:sym typeface="Helvetica"/>
            </a:endParaRP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itle 1"/>
          <p:cNvSpPr txBox="1">
            <a:spLocks noGrp="1"/>
          </p:cNvSpPr>
          <p:nvPr>
            <p:ph type="title"/>
          </p:nvPr>
        </p:nvSpPr>
        <p:spPr>
          <a:xfrm>
            <a:off x="315217" y="101637"/>
            <a:ext cx="8513565" cy="807816"/>
          </a:xfrm>
          <a:prstGeom prst="rect">
            <a:avLst/>
          </a:prstGeom>
        </p:spPr>
        <p:txBody>
          <a:bodyPr>
            <a:normAutofit fontScale="90000"/>
          </a:bodyPr>
          <a:lstStyle/>
          <a:p>
            <a:r>
              <a:rPr dirty="0"/>
              <a:t>Sorted Linked Dictionary </a:t>
            </a:r>
            <a:r>
              <a:rPr lang="en-US" sz="3600" dirty="0"/>
              <a:t>(3 of 3)</a:t>
            </a:r>
            <a:endParaRPr dirty="0"/>
          </a:p>
        </p:txBody>
      </p:sp>
      <p:sp>
        <p:nvSpPr>
          <p:cNvPr id="163" name="{…"/>
          <p:cNvSpPr txBox="1"/>
          <p:nvPr/>
        </p:nvSpPr>
        <p:spPr>
          <a:xfrm>
            <a:off x="285008" y="1011091"/>
            <a:ext cx="8573984" cy="4616648"/>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a:solidFill>
                  <a:srgbClr val="008400"/>
                </a:solidFill>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t>// Assertion: key and value are not null</a:t>
            </a:r>
            <a:endParaRPr dirty="0">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rPr dirty="0"/>
              <a:t>            Node </a:t>
            </a:r>
            <a:r>
              <a:rPr dirty="0" err="1"/>
              <a:t>newNode</a:t>
            </a:r>
            <a:r>
              <a:rPr dirty="0"/>
              <a:t> = </a:t>
            </a:r>
            <a:r>
              <a:rPr dirty="0">
                <a:solidFill>
                  <a:srgbClr val="BA2DA2"/>
                </a:solidFill>
              </a:rPr>
              <a:t>new</a:t>
            </a:r>
            <a:r>
              <a:rPr dirty="0"/>
              <a:t> Node(key, value); </a:t>
            </a:r>
            <a:r>
              <a:rPr dirty="0">
                <a:solidFill>
                  <a:srgbClr val="008400"/>
                </a:solidFill>
              </a:rPr>
              <a:t>// Create new node</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a:solidFill>
                  <a:srgbClr val="BA2DA2"/>
                </a:solidFill>
              </a:rPr>
              <a:t>if</a:t>
            </a:r>
            <a:r>
              <a:rPr dirty="0"/>
              <a:t> (</a:t>
            </a:r>
            <a:r>
              <a:rPr dirty="0" err="1"/>
              <a:t>nodeBefore</a:t>
            </a:r>
            <a:r>
              <a:rPr dirty="0"/>
              <a:t> == </a:t>
            </a:r>
            <a:r>
              <a:rPr dirty="0">
                <a:solidFill>
                  <a:srgbClr val="BA2DA2"/>
                </a:solidFill>
              </a:rPr>
              <a:t>null</a:t>
            </a:r>
            <a:r>
              <a:rPr dirty="0"/>
              <a:t>)</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  </a:t>
            </a:r>
            <a:r>
              <a:rPr dirty="0">
                <a:solidFill>
                  <a:srgbClr val="008400"/>
                </a:solidFill>
              </a:rPr>
              <a:t>// Add at beginning (includes empty chain)</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err="1"/>
              <a:t>newNode.setNextNode</a:t>
            </a:r>
            <a:r>
              <a:rPr dirty="0"/>
              <a:t>(</a:t>
            </a:r>
            <a:r>
              <a:rPr dirty="0" err="1"/>
              <a:t>firstNode</a:t>
            </a:r>
            <a:r>
              <a:rPr dirty="0"/>
              <a:t>);</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err="1"/>
              <a:t>firstNode</a:t>
            </a:r>
            <a:r>
              <a:rPr dirty="0"/>
              <a:t> = </a:t>
            </a:r>
            <a:r>
              <a:rPr dirty="0" err="1"/>
              <a:t>newNode</a:t>
            </a:r>
            <a:r>
              <a:rPr dirty="0"/>
              <a:t>;</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solidFill>
                  <a:srgbClr val="BA2DA2"/>
                </a:solidFill>
              </a:rPr>
              <a:t>else</a:t>
            </a:r>
            <a:r>
              <a:rPr dirty="0">
                <a:solidFill>
                  <a:srgbClr val="000000"/>
                </a:solidFill>
              </a:rPr>
              <a:t>                                 </a:t>
            </a:r>
            <a:r>
              <a:rPr dirty="0"/>
              <a:t>// Add elsewhere in non-empty chain</a:t>
            </a:r>
            <a:endParaRPr dirty="0">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err="1"/>
              <a:t>newNode.setNextNode</a:t>
            </a:r>
            <a:r>
              <a:rPr dirty="0"/>
              <a:t>(</a:t>
            </a:r>
            <a:r>
              <a:rPr dirty="0" err="1"/>
              <a:t>currentNode</a:t>
            </a:r>
            <a:r>
              <a:rPr dirty="0"/>
              <a:t>); </a:t>
            </a:r>
            <a:r>
              <a:rPr dirty="0">
                <a:solidFill>
                  <a:srgbClr val="008400"/>
                </a:solidFill>
              </a:rPr>
              <a:t>// </a:t>
            </a:r>
            <a:r>
              <a:rPr dirty="0" err="1">
                <a:solidFill>
                  <a:srgbClr val="008400"/>
                </a:solidFill>
              </a:rPr>
              <a:t>currentNode</a:t>
            </a:r>
            <a:r>
              <a:rPr dirty="0">
                <a:solidFill>
                  <a:srgbClr val="008400"/>
                </a:solidFill>
              </a:rPr>
              <a:t> is after new node</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err="1"/>
              <a:t>nodeBefore.setNextNode</a:t>
            </a:r>
            <a:r>
              <a:rPr dirty="0"/>
              <a:t>(</a:t>
            </a:r>
            <a:r>
              <a:rPr dirty="0" err="1"/>
              <a:t>newNode</a:t>
            </a:r>
            <a:r>
              <a:rPr dirty="0"/>
              <a:t>);  </a:t>
            </a:r>
            <a:r>
              <a:rPr dirty="0">
                <a:solidFill>
                  <a:srgbClr val="008400"/>
                </a:solidFill>
              </a:rPr>
              <a:t>// </a:t>
            </a:r>
            <a:r>
              <a:rPr dirty="0" err="1">
                <a:solidFill>
                  <a:srgbClr val="008400"/>
                </a:solidFill>
              </a:rPr>
              <a:t>nodeBefore</a:t>
            </a:r>
            <a:r>
              <a:rPr dirty="0">
                <a:solidFill>
                  <a:srgbClr val="008400"/>
                </a:solidFill>
              </a:rPr>
              <a:t> is before new node</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 </a:t>
            </a:r>
            <a:r>
              <a:rPr dirty="0">
                <a:solidFill>
                  <a:srgbClr val="008400"/>
                </a:solidFill>
              </a:rPr>
              <a:t>// end if</a:t>
            </a:r>
            <a:endParaRPr dirty="0">
              <a:latin typeface="+mn-lt"/>
              <a:ea typeface="+mn-ea"/>
              <a:cs typeface="+mn-cs"/>
              <a:sym typeface="Helvetica"/>
            </a:endParaRPr>
          </a:p>
          <a:p>
            <a:pPr defTabSz="344804">
              <a:tabLst>
                <a:tab pos="342900" algn="l"/>
              </a:tabLst>
              <a:defRPr>
                <a:latin typeface="+mn-lt"/>
                <a:ea typeface="+mn-ea"/>
                <a:cs typeface="+mn-cs"/>
                <a:sym typeface="Helvetica"/>
              </a:defRPr>
            </a:pP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err="1"/>
              <a:t>numberOfEntries</a:t>
            </a:r>
            <a:r>
              <a:rPr dirty="0"/>
              <a:t>++;                   </a:t>
            </a:r>
            <a:r>
              <a:rPr dirty="0">
                <a:solidFill>
                  <a:srgbClr val="008400"/>
                </a:solidFill>
              </a:rPr>
              <a:t>// Increase length for both cases</a:t>
            </a:r>
            <a:endParaRPr dirty="0">
              <a:latin typeface="+mn-lt"/>
              <a:ea typeface="+mn-ea"/>
              <a:cs typeface="+mn-cs"/>
              <a:sym typeface="Helvetica"/>
            </a:endParaRPr>
          </a:p>
          <a:p>
            <a:pPr defTabSz="344804">
              <a:tabLst>
                <a:tab pos="342900" algn="l"/>
              </a:tabLst>
              <a:defRPr>
                <a:latin typeface="Menlo"/>
                <a:ea typeface="Menlo"/>
                <a:cs typeface="Menlo"/>
                <a:sym typeface="Menlo"/>
              </a:defRPr>
            </a:pPr>
            <a:r>
              <a:rPr dirty="0"/>
              <a:t>         } </a:t>
            </a:r>
            <a:r>
              <a:rPr dirty="0">
                <a:solidFill>
                  <a:srgbClr val="008400"/>
                </a:solidFill>
              </a:rPr>
              <a:t>// end if</a:t>
            </a:r>
            <a:endParaRPr dirty="0">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 </a:t>
            </a:r>
            <a:r>
              <a:rPr dirty="0"/>
              <a:t>// end if</a:t>
            </a:r>
            <a:endParaRPr dirty="0">
              <a:solidFill>
                <a:srgbClr val="000000"/>
              </a:solidFill>
              <a:latin typeface="+mn-lt"/>
              <a:ea typeface="+mn-ea"/>
              <a:cs typeface="+mn-cs"/>
              <a:sym typeface="Helvetica"/>
            </a:endParaRPr>
          </a:p>
          <a:p>
            <a:pPr defTabSz="344804">
              <a:tabLst>
                <a:tab pos="342900" algn="l"/>
              </a:tabLst>
              <a:defRPr>
                <a:latin typeface="+mn-lt"/>
                <a:ea typeface="+mn-ea"/>
                <a:cs typeface="+mn-cs"/>
                <a:sym typeface="Helvetica"/>
              </a:defRPr>
            </a:pPr>
            <a:endParaRPr dirty="0">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rPr dirty="0"/>
              <a:t>		</a:t>
            </a:r>
            <a:r>
              <a:rPr dirty="0">
                <a:solidFill>
                  <a:srgbClr val="BA2DA2"/>
                </a:solidFill>
              </a:rPr>
              <a:t>return</a:t>
            </a:r>
            <a:r>
              <a:rPr dirty="0"/>
              <a:t> result;</a:t>
            </a:r>
            <a:endParaRPr dirty="0">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 </a:t>
            </a:r>
            <a:r>
              <a:rPr dirty="0"/>
              <a:t>// end add</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itle 1"/>
          <p:cNvSpPr txBox="1">
            <a:spLocks noGrp="1"/>
          </p:cNvSpPr>
          <p:nvPr>
            <p:ph type="title"/>
          </p:nvPr>
        </p:nvSpPr>
        <p:spPr>
          <a:xfrm>
            <a:off x="249432" y="225777"/>
            <a:ext cx="8513565" cy="807816"/>
          </a:xfrm>
          <a:prstGeom prst="rect">
            <a:avLst/>
          </a:prstGeom>
        </p:spPr>
        <p:txBody>
          <a:bodyPr>
            <a:normAutofit fontScale="90000"/>
          </a:bodyPr>
          <a:lstStyle/>
          <a:p>
            <a:r>
              <a:rPr dirty="0"/>
              <a:t>Implementation Comparison</a:t>
            </a:r>
          </a:p>
        </p:txBody>
      </p:sp>
      <p:graphicFrame>
        <p:nvGraphicFramePr>
          <p:cNvPr id="170" name="Table"/>
          <p:cNvGraphicFramePr/>
          <p:nvPr>
            <p:extLst>
              <p:ext uri="{D42A27DB-BD31-4B8C-83A1-F6EECF244321}">
                <p14:modId xmlns:p14="http://schemas.microsoft.com/office/powerpoint/2010/main" val="265440358"/>
              </p:ext>
            </p:extLst>
          </p:nvPr>
        </p:nvGraphicFramePr>
        <p:xfrm>
          <a:off x="567020" y="1336384"/>
          <a:ext cx="7878387" cy="2926442"/>
        </p:xfrm>
        <a:graphic>
          <a:graphicData uri="http://schemas.openxmlformats.org/drawingml/2006/table">
            <a:tbl>
              <a:tblPr firstRow="1">
                <a:tableStyleId>{4C3C2611-4C71-4FC5-86AE-919BDF0F9419}</a:tableStyleId>
              </a:tblPr>
              <a:tblGrid>
                <a:gridCol w="1751502">
                  <a:extLst>
                    <a:ext uri="{9D8B030D-6E8A-4147-A177-3AD203B41FA5}">
                      <a16:colId xmlns:a16="http://schemas.microsoft.com/office/drawing/2014/main" val="20000"/>
                    </a:ext>
                  </a:extLst>
                </a:gridCol>
                <a:gridCol w="1435276">
                  <a:extLst>
                    <a:ext uri="{9D8B030D-6E8A-4147-A177-3AD203B41FA5}">
                      <a16:colId xmlns:a16="http://schemas.microsoft.com/office/drawing/2014/main" val="20001"/>
                    </a:ext>
                  </a:extLst>
                </a:gridCol>
                <a:gridCol w="1647267">
                  <a:extLst>
                    <a:ext uri="{9D8B030D-6E8A-4147-A177-3AD203B41FA5}">
                      <a16:colId xmlns:a16="http://schemas.microsoft.com/office/drawing/2014/main" val="20002"/>
                    </a:ext>
                  </a:extLst>
                </a:gridCol>
                <a:gridCol w="1474603">
                  <a:extLst>
                    <a:ext uri="{9D8B030D-6E8A-4147-A177-3AD203B41FA5}">
                      <a16:colId xmlns:a16="http://schemas.microsoft.com/office/drawing/2014/main" val="20003"/>
                    </a:ext>
                  </a:extLst>
                </a:gridCol>
                <a:gridCol w="1569739">
                  <a:extLst>
                    <a:ext uri="{9D8B030D-6E8A-4147-A177-3AD203B41FA5}">
                      <a16:colId xmlns:a16="http://schemas.microsoft.com/office/drawing/2014/main" val="20004"/>
                    </a:ext>
                  </a:extLst>
                </a:gridCol>
              </a:tblGrid>
              <a:tr h="1501570">
                <a:tc>
                  <a:txBody>
                    <a:bodyPr/>
                    <a:lstStyle/>
                    <a:p>
                      <a:pPr algn="l">
                        <a:defRPr sz="1800" b="0">
                          <a:solidFill>
                            <a:srgbClr val="000000"/>
                          </a:solidFill>
                        </a:defRPr>
                      </a:pPr>
                      <a:r>
                        <a:rPr b="1" dirty="0">
                          <a:solidFill>
                            <a:srgbClr val="FFFFFF"/>
                          </a:solidFill>
                        </a:rPr>
                        <a:t>Operation</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dirty="0">
                          <a:solidFill>
                            <a:srgbClr val="FFFFFF"/>
                          </a:solidFill>
                        </a:rPr>
                        <a:t>Array-based</a:t>
                      </a:r>
                      <a:r>
                        <a:rPr lang="en-US" b="1" dirty="0">
                          <a:solidFill>
                            <a:srgbClr val="FFFFFF"/>
                          </a:solidFill>
                        </a:rPr>
                        <a:t> </a:t>
                      </a:r>
                      <a:r>
                        <a:rPr b="1" dirty="0">
                          <a:solidFill>
                            <a:srgbClr val="FFFFFF"/>
                          </a:solidFill>
                        </a:rPr>
                        <a:t>Unsorted</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dirty="0">
                          <a:solidFill>
                            <a:srgbClr val="FFFFFF"/>
                          </a:solidFill>
                        </a:rPr>
                        <a:t>Array-based</a:t>
                      </a:r>
                      <a:r>
                        <a:rPr lang="en-US" b="1" dirty="0">
                          <a:solidFill>
                            <a:srgbClr val="FFFFFF"/>
                          </a:solidFill>
                        </a:rPr>
                        <a:t> </a:t>
                      </a:r>
                      <a:r>
                        <a:rPr b="1" dirty="0">
                          <a:solidFill>
                            <a:srgbClr val="FFFFFF"/>
                          </a:solidFill>
                        </a:rPr>
                        <a:t>Sorted</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dirty="0">
                          <a:solidFill>
                            <a:srgbClr val="FFFFFF"/>
                          </a:solidFill>
                        </a:rPr>
                        <a:t>Linked</a:t>
                      </a:r>
                      <a:r>
                        <a:rPr lang="en-US" b="1" dirty="0">
                          <a:solidFill>
                            <a:srgbClr val="FFFFFF"/>
                          </a:solidFill>
                        </a:rPr>
                        <a:t> </a:t>
                      </a:r>
                      <a:r>
                        <a:rPr b="1" dirty="0">
                          <a:solidFill>
                            <a:srgbClr val="FFFFFF"/>
                          </a:solidFill>
                        </a:rPr>
                        <a:t>Unsorted</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dirty="0">
                          <a:solidFill>
                            <a:srgbClr val="FFFFFF"/>
                          </a:solidFill>
                        </a:rPr>
                        <a:t>Linked</a:t>
                      </a:r>
                      <a:r>
                        <a:rPr lang="en-US" b="1" dirty="0">
                          <a:solidFill>
                            <a:srgbClr val="FFFFFF"/>
                          </a:solidFill>
                        </a:rPr>
                        <a:t> </a:t>
                      </a:r>
                      <a:r>
                        <a:rPr b="1" dirty="0">
                          <a:solidFill>
                            <a:srgbClr val="FFFFFF"/>
                          </a:solidFill>
                        </a:rPr>
                        <a:t>Sorted</a:t>
                      </a:r>
                    </a:p>
                  </a:txBody>
                  <a:tcPr marL="0" marR="0" marT="0" marB="0" anchor="b" horzOverflow="overflow">
                    <a:lnB w="6350">
                      <a:solidFill>
                        <a:srgbClr val="2F2A2B"/>
                      </a:solidFill>
                      <a:miter lim="400000"/>
                    </a:lnB>
                  </a:tcPr>
                </a:tc>
                <a:extLst>
                  <a:ext uri="{0D108BD9-81ED-4DB2-BD59-A6C34878D82A}">
                    <a16:rowId xmlns:a16="http://schemas.microsoft.com/office/drawing/2014/main" val="10000"/>
                  </a:ext>
                </a:extLst>
              </a:tr>
              <a:tr h="356218">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Addition</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rPr dirty="0"/>
                        <a:t>O(</a:t>
                      </a:r>
                      <a:r>
                        <a:rPr lang="en-US" i="1" dirty="0"/>
                        <a:t>1</a:t>
                      </a:r>
                      <a:r>
                        <a:rPr dirty="0"/>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1"/>
                  </a:ext>
                </a:extLst>
              </a:tr>
              <a:tr h="356218">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Removal</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rPr dirty="0"/>
                        <a:t>O(</a:t>
                      </a:r>
                      <a:r>
                        <a:rPr lang="en-US" i="1" dirty="0"/>
                        <a:t>1</a:t>
                      </a:r>
                      <a:r>
                        <a:rPr dirty="0"/>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2"/>
                  </a:ext>
                </a:extLst>
              </a:tr>
              <a:tr h="356218">
                <a:tc>
                  <a:txBody>
                    <a:bodyPr/>
                    <a:lstStyle/>
                    <a:p>
                      <a:pPr marL="50800" marR="274320" indent="-634" algn="l" defTabSz="457200">
                        <a:spcBef>
                          <a:spcPts val="200"/>
                        </a:spcBef>
                        <a:defRPr sz="1800"/>
                      </a:pPr>
                      <a:r>
                        <a:rPr b="1">
                          <a:latin typeface="Courier New"/>
                          <a:ea typeface="Courier New"/>
                          <a:cs typeface="Courier New"/>
                          <a:sym typeface="Courier New"/>
                        </a:rPr>
                        <a:t>Retrieval</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O(log </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3"/>
                  </a:ext>
                </a:extLst>
              </a:tr>
              <a:tr h="356218">
                <a:tc>
                  <a:txBody>
                    <a:bodyPr/>
                    <a:lstStyle/>
                    <a:p>
                      <a:pPr marL="50800" algn="l" defTabSz="457200">
                        <a:lnSpc>
                          <a:spcPct val="130000"/>
                        </a:lnSpc>
                        <a:spcBef>
                          <a:spcPts val="200"/>
                        </a:spcBef>
                        <a:defRPr sz="1800"/>
                      </a:pPr>
                      <a:r>
                        <a:rPr b="1">
                          <a:latin typeface="Courier New"/>
                          <a:ea typeface="Courier New"/>
                          <a:cs typeface="Courier New"/>
                          <a:sym typeface="Courier New"/>
                        </a:rPr>
                        <a:t>Traversal</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rPr dirty="0"/>
                        <a:t>O(</a:t>
                      </a:r>
                      <a:r>
                        <a:rPr i="1" dirty="0"/>
                        <a:t>n</a:t>
                      </a:r>
                      <a:r>
                        <a:rPr dirty="0"/>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4"/>
                  </a:ext>
                </a:extLst>
              </a:tr>
            </a:tbl>
          </a:graphicData>
        </a:graphic>
      </p:graphicFrame>
      <p:sp>
        <p:nvSpPr>
          <p:cNvPr id="2" name="Arrow: Down 1">
            <a:extLst>
              <a:ext uri="{FF2B5EF4-FFF2-40B4-BE49-F238E27FC236}">
                <a16:creationId xmlns:a16="http://schemas.microsoft.com/office/drawing/2014/main" id="{7A7454BF-60D3-4AD4-BAC3-C3C0C7ED7AA9}"/>
              </a:ext>
            </a:extLst>
          </p:cNvPr>
          <p:cNvSpPr/>
          <p:nvPr/>
        </p:nvSpPr>
        <p:spPr>
          <a:xfrm rot="10800000">
            <a:off x="5943600" y="4697731"/>
            <a:ext cx="308610" cy="502920"/>
          </a:xfrm>
          <a:prstGeom prst="downArrow">
            <a:avLst/>
          </a:prstGeom>
          <a:solidFill>
            <a:srgbClr val="FFFFFF"/>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n-lt"/>
              <a:ea typeface="+mn-ea"/>
              <a:cs typeface="+mn-cs"/>
              <a:sym typeface="Arial"/>
            </a:endParaRPr>
          </a:p>
        </p:txBody>
      </p:sp>
      <p:sp>
        <p:nvSpPr>
          <p:cNvPr id="3" name="Rectangle 2">
            <a:extLst>
              <a:ext uri="{FF2B5EF4-FFF2-40B4-BE49-F238E27FC236}">
                <a16:creationId xmlns:a16="http://schemas.microsoft.com/office/drawing/2014/main" id="{F31549BE-F3F6-4807-8941-7E5A5E9D3898}"/>
              </a:ext>
            </a:extLst>
          </p:cNvPr>
          <p:cNvSpPr/>
          <p:nvPr/>
        </p:nvSpPr>
        <p:spPr>
          <a:xfrm>
            <a:off x="567020" y="5521616"/>
            <a:ext cx="3711272" cy="461665"/>
          </a:xfrm>
          <a:prstGeom prst="rect">
            <a:avLst/>
          </a:prstGeom>
        </p:spPr>
        <p:txBody>
          <a:bodyPr wrap="none">
            <a:spAutoFit/>
          </a:bodyPr>
          <a:lstStyle/>
          <a:p>
            <a:pPr marL="171450" indent="-171450">
              <a:buFont typeface="Arial" panose="020B0604020202020204" pitchFamily="34" charset="0"/>
              <a:buChar char="•"/>
            </a:pPr>
            <a:r>
              <a:rPr lang="en-US" sz="2400" dirty="0">
                <a:solidFill>
                  <a:srgbClr val="7030A0"/>
                </a:solidFill>
              </a:rPr>
              <a:t>Sorted vs. unsorted data</a:t>
            </a:r>
          </a:p>
        </p:txBody>
      </p:sp>
      <p:sp>
        <p:nvSpPr>
          <p:cNvPr id="6" name="Arrow: Down 5">
            <a:extLst>
              <a:ext uri="{FF2B5EF4-FFF2-40B4-BE49-F238E27FC236}">
                <a16:creationId xmlns:a16="http://schemas.microsoft.com/office/drawing/2014/main" id="{FD83FE08-5133-4FDD-B49E-527F399149F9}"/>
              </a:ext>
            </a:extLst>
          </p:cNvPr>
          <p:cNvSpPr/>
          <p:nvPr/>
        </p:nvSpPr>
        <p:spPr>
          <a:xfrm rot="10800000">
            <a:off x="4351908" y="4674872"/>
            <a:ext cx="308610" cy="502920"/>
          </a:xfrm>
          <a:prstGeom prst="downArrow">
            <a:avLst/>
          </a:prstGeom>
          <a:solidFill>
            <a:srgbClr val="FFFFFF"/>
          </a:solidFill>
          <a:ln w="25400"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n-lt"/>
              <a:ea typeface="+mn-ea"/>
              <a:cs typeface="+mn-cs"/>
              <a:sym typeface="Arial"/>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Title 1"/>
          <p:cNvSpPr txBox="1">
            <a:spLocks noGrp="1"/>
          </p:cNvSpPr>
          <p:nvPr>
            <p:ph type="title"/>
          </p:nvPr>
        </p:nvSpPr>
        <p:spPr>
          <a:xfrm>
            <a:off x="260865" y="151489"/>
            <a:ext cx="8513565" cy="807816"/>
          </a:xfrm>
          <a:prstGeom prst="rect">
            <a:avLst/>
          </a:prstGeom>
        </p:spPr>
        <p:txBody>
          <a:bodyPr>
            <a:normAutofit/>
          </a:bodyPr>
          <a:lstStyle/>
          <a:p>
            <a:pPr defTabSz="813816">
              <a:defRPr sz="3916"/>
            </a:pPr>
            <a:r>
              <a:rPr sz="4000" dirty="0"/>
              <a:t>The Interface </a:t>
            </a:r>
            <a:r>
              <a:rPr sz="4000" dirty="0">
                <a:latin typeface="Courier New"/>
                <a:ea typeface="Courier New"/>
                <a:cs typeface="Courier New"/>
                <a:sym typeface="Courier New"/>
              </a:rPr>
              <a:t>Map</a:t>
            </a:r>
            <a:r>
              <a:rPr lang="en-US" sz="4000" dirty="0">
                <a:latin typeface="Courier New"/>
                <a:ea typeface="Courier New"/>
                <a:cs typeface="Courier New"/>
                <a:sym typeface="Courier New"/>
              </a:rPr>
              <a:t> </a:t>
            </a:r>
            <a:r>
              <a:rPr lang="en-US" sz="3200" dirty="0">
                <a:sym typeface="Courier New"/>
              </a:rPr>
              <a:t>(</a:t>
            </a:r>
            <a:r>
              <a:rPr lang="en-US" sz="3200" dirty="0"/>
              <a:t>Java Class Library) </a:t>
            </a:r>
            <a:endParaRPr sz="3200" dirty="0">
              <a:sym typeface="Courier New"/>
            </a:endParaRPr>
          </a:p>
        </p:txBody>
      </p:sp>
      <p:sp>
        <p:nvSpPr>
          <p:cNvPr id="167" name="Content Placeholder 2"/>
          <p:cNvSpPr txBox="1">
            <a:spLocks noGrp="1"/>
          </p:cNvSpPr>
          <p:nvPr>
            <p:ph type="body" sz="quarter" idx="1"/>
          </p:nvPr>
        </p:nvSpPr>
        <p:spPr>
          <a:xfrm>
            <a:off x="468630" y="5444180"/>
            <a:ext cx="8419356" cy="807816"/>
          </a:xfrm>
          <a:prstGeom prst="rect">
            <a:avLst/>
          </a:prstGeom>
        </p:spPr>
        <p:txBody>
          <a:bodyPr>
            <a:normAutofit/>
          </a:bodyPr>
          <a:lstStyle/>
          <a:p>
            <a:pPr defTabSz="612648">
              <a:defRPr sz="2412"/>
            </a:pPr>
            <a:r>
              <a:rPr sz="1800" b="0" dirty="0"/>
              <a:t>Method headers for a selection of methods in </a:t>
            </a:r>
            <a:r>
              <a:rPr sz="1800" b="0" dirty="0">
                <a:latin typeface="Courier New"/>
                <a:ea typeface="Courier New"/>
                <a:cs typeface="Courier New"/>
                <a:sym typeface="Courier New"/>
              </a:rPr>
              <a:t>Map</a:t>
            </a:r>
          </a:p>
          <a:p>
            <a:pPr defTabSz="612648">
              <a:defRPr sz="2412"/>
            </a:pPr>
            <a:r>
              <a:rPr sz="1800" b="0" dirty="0"/>
              <a:t>Highlighted methods differ from our method implementations</a:t>
            </a:r>
          </a:p>
        </p:txBody>
      </p:sp>
      <p:sp>
        <p:nvSpPr>
          <p:cNvPr id="168" name="public V put(K key, V value);…"/>
          <p:cNvSpPr txBox="1"/>
          <p:nvPr/>
        </p:nvSpPr>
        <p:spPr>
          <a:xfrm>
            <a:off x="775971" y="1219224"/>
            <a:ext cx="5563417" cy="3317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marR="2105025" algn="just" defTabSz="457200">
              <a:spcBef>
                <a:spcPts val="600"/>
              </a:spcBef>
              <a:defRPr sz="1700">
                <a:solidFill>
                  <a:srgbClr val="2F2A2B"/>
                </a:solidFill>
                <a:latin typeface="Menlo"/>
                <a:ea typeface="Menlo"/>
                <a:cs typeface="Menlo"/>
                <a:sym typeface="Menlo"/>
              </a:defRPr>
            </a:pPr>
            <a:r>
              <a:rPr b="1" dirty="0"/>
              <a:t>public </a:t>
            </a:r>
            <a:r>
              <a:rPr dirty="0"/>
              <a:t>V </a:t>
            </a:r>
            <a:r>
              <a:rPr dirty="0">
                <a:solidFill>
                  <a:srgbClr val="941100"/>
                </a:solidFill>
              </a:rPr>
              <a:t>put</a:t>
            </a:r>
            <a:r>
              <a:rPr dirty="0"/>
              <a:t>(K key, V value); </a:t>
            </a:r>
          </a:p>
          <a:p>
            <a:pPr marR="2105025" algn="just" defTabSz="457200">
              <a:spcBef>
                <a:spcPts val="600"/>
              </a:spcBef>
              <a:defRPr sz="1700">
                <a:solidFill>
                  <a:srgbClr val="2F2A2B"/>
                </a:solidFill>
                <a:latin typeface="Menlo"/>
                <a:ea typeface="Menlo"/>
                <a:cs typeface="Menlo"/>
                <a:sym typeface="Menlo"/>
              </a:defRPr>
            </a:pPr>
            <a:r>
              <a:rPr b="1" dirty="0"/>
              <a:t>public </a:t>
            </a:r>
            <a:r>
              <a:rPr dirty="0"/>
              <a:t>V remove (</a:t>
            </a:r>
            <a:r>
              <a:rPr dirty="0">
                <a:solidFill>
                  <a:srgbClr val="941100"/>
                </a:solidFill>
              </a:rPr>
              <a:t>Object</a:t>
            </a:r>
            <a:r>
              <a:rPr dirty="0"/>
              <a:t> key); </a:t>
            </a:r>
          </a:p>
          <a:p>
            <a:pPr marR="2105025" algn="just" defTabSz="457200">
              <a:spcBef>
                <a:spcPts val="600"/>
              </a:spcBef>
              <a:defRPr sz="1700">
                <a:solidFill>
                  <a:srgbClr val="2F2A2B"/>
                </a:solidFill>
                <a:latin typeface="Menlo"/>
                <a:ea typeface="Menlo"/>
                <a:cs typeface="Menlo"/>
                <a:sym typeface="Menlo"/>
              </a:defRPr>
            </a:pPr>
            <a:r>
              <a:rPr b="1" dirty="0"/>
              <a:t>public </a:t>
            </a:r>
            <a:r>
              <a:rPr dirty="0"/>
              <a:t>V </a:t>
            </a:r>
            <a:r>
              <a:rPr dirty="0">
                <a:solidFill>
                  <a:srgbClr val="941100"/>
                </a:solidFill>
              </a:rPr>
              <a:t>get(Object</a:t>
            </a:r>
            <a:r>
              <a:rPr dirty="0"/>
              <a:t> key);</a:t>
            </a:r>
            <a:endParaRPr dirty="0">
              <a:solidFill>
                <a:srgbClr val="000000"/>
              </a:solidFill>
            </a:endParaRPr>
          </a:p>
          <a:p>
            <a:pPr algn="just" defTabSz="457200">
              <a:spcBef>
                <a:spcPts val="600"/>
              </a:spcBef>
              <a:defRPr sz="1700">
                <a:solidFill>
                  <a:srgbClr val="2F2A2B"/>
                </a:solidFill>
                <a:latin typeface="Menlo"/>
                <a:ea typeface="Menlo"/>
                <a:cs typeface="Menlo"/>
                <a:sym typeface="Menlo"/>
              </a:defRPr>
            </a:pPr>
            <a:r>
              <a:rPr b="1" dirty="0"/>
              <a:t>public </a:t>
            </a:r>
            <a:r>
              <a:rPr b="1" dirty="0" err="1"/>
              <a:t>boolean</a:t>
            </a:r>
            <a:r>
              <a:rPr b="1" dirty="0"/>
              <a:t> </a:t>
            </a:r>
            <a:r>
              <a:rPr dirty="0" err="1">
                <a:solidFill>
                  <a:srgbClr val="941100"/>
                </a:solidFill>
              </a:rPr>
              <a:t>containsKey</a:t>
            </a:r>
            <a:r>
              <a:rPr dirty="0">
                <a:solidFill>
                  <a:srgbClr val="941100"/>
                </a:solidFill>
              </a:rPr>
              <a:t>(Object</a:t>
            </a:r>
            <a:r>
              <a:rPr dirty="0"/>
              <a:t> key);</a:t>
            </a:r>
            <a:endParaRPr dirty="0">
              <a:solidFill>
                <a:srgbClr val="000000"/>
              </a:solidFill>
            </a:endParaRPr>
          </a:p>
          <a:p>
            <a:pPr algn="just" defTabSz="457200">
              <a:spcBef>
                <a:spcPts val="600"/>
              </a:spcBef>
              <a:defRPr sz="1700">
                <a:solidFill>
                  <a:srgbClr val="2F2A2B"/>
                </a:solidFill>
                <a:latin typeface="Menlo"/>
                <a:ea typeface="Menlo"/>
                <a:cs typeface="Menlo"/>
                <a:sym typeface="Menlo"/>
              </a:defRPr>
            </a:pPr>
            <a:r>
              <a:rPr b="1" dirty="0">
                <a:solidFill>
                  <a:srgbClr val="941100"/>
                </a:solidFill>
              </a:rPr>
              <a:t>public </a:t>
            </a:r>
            <a:r>
              <a:rPr b="1" dirty="0" err="1">
                <a:solidFill>
                  <a:srgbClr val="941100"/>
                </a:solidFill>
              </a:rPr>
              <a:t>boolean</a:t>
            </a:r>
            <a:r>
              <a:rPr b="1" dirty="0"/>
              <a:t> </a:t>
            </a:r>
            <a:r>
              <a:rPr dirty="0" err="1">
                <a:solidFill>
                  <a:srgbClr val="941100"/>
                </a:solidFill>
              </a:rPr>
              <a:t>containsKey</a:t>
            </a:r>
            <a:r>
              <a:rPr dirty="0">
                <a:solidFill>
                  <a:srgbClr val="941100"/>
                </a:solidFill>
              </a:rPr>
              <a:t>(Object</a:t>
            </a:r>
            <a:r>
              <a:rPr dirty="0"/>
              <a:t> value);</a:t>
            </a:r>
            <a:endParaRPr dirty="0">
              <a:solidFill>
                <a:srgbClr val="000000"/>
              </a:solidFill>
            </a:endParaRPr>
          </a:p>
          <a:p>
            <a:pPr defTabSz="457200">
              <a:spcBef>
                <a:spcPts val="600"/>
              </a:spcBef>
              <a:defRPr sz="1700">
                <a:solidFill>
                  <a:srgbClr val="2F2A2B"/>
                </a:solidFill>
                <a:latin typeface="Menlo"/>
                <a:ea typeface="Menlo"/>
                <a:cs typeface="Menlo"/>
                <a:sym typeface="Menlo"/>
              </a:defRPr>
            </a:pPr>
            <a:r>
              <a:rPr b="1" dirty="0">
                <a:solidFill>
                  <a:srgbClr val="941100"/>
                </a:solidFill>
              </a:rPr>
              <a:t>public</a:t>
            </a:r>
            <a:r>
              <a:rPr b="1" dirty="0"/>
              <a:t> </a:t>
            </a:r>
            <a:r>
              <a:rPr dirty="0">
                <a:solidFill>
                  <a:srgbClr val="941100"/>
                </a:solidFill>
              </a:rPr>
              <a:t>Set&lt;K&gt; </a:t>
            </a:r>
            <a:r>
              <a:rPr dirty="0" err="1">
                <a:solidFill>
                  <a:srgbClr val="941100"/>
                </a:solidFill>
              </a:rPr>
              <a:t>keySet</a:t>
            </a:r>
            <a:r>
              <a:rPr dirty="0">
                <a:solidFill>
                  <a:srgbClr val="941100"/>
                </a:solidFill>
              </a:rPr>
              <a:t>()</a:t>
            </a:r>
            <a:r>
              <a:rPr dirty="0"/>
              <a:t>;</a:t>
            </a:r>
            <a:endParaRPr dirty="0">
              <a:solidFill>
                <a:srgbClr val="000000"/>
              </a:solidFill>
            </a:endParaRPr>
          </a:p>
          <a:p>
            <a:pPr marR="1934210" defTabSz="457200">
              <a:spcBef>
                <a:spcPts val="600"/>
              </a:spcBef>
              <a:defRPr sz="1700">
                <a:solidFill>
                  <a:srgbClr val="2F2A2B"/>
                </a:solidFill>
                <a:latin typeface="Menlo"/>
                <a:ea typeface="Menlo"/>
                <a:cs typeface="Menlo"/>
                <a:sym typeface="Menlo"/>
              </a:defRPr>
            </a:pPr>
            <a:r>
              <a:rPr b="1" dirty="0">
                <a:solidFill>
                  <a:srgbClr val="941100"/>
                </a:solidFill>
              </a:rPr>
              <a:t>public </a:t>
            </a:r>
            <a:r>
              <a:rPr dirty="0">
                <a:solidFill>
                  <a:srgbClr val="941100"/>
                </a:solidFill>
              </a:rPr>
              <a:t>Collection&lt;V&gt; values()</a:t>
            </a:r>
            <a:r>
              <a:rPr dirty="0"/>
              <a:t>; </a:t>
            </a:r>
          </a:p>
          <a:p>
            <a:pPr marR="1934210" defTabSz="457200">
              <a:spcBef>
                <a:spcPts val="600"/>
              </a:spcBef>
              <a:defRPr sz="1700">
                <a:solidFill>
                  <a:srgbClr val="2F2A2B"/>
                </a:solidFill>
                <a:latin typeface="Menlo"/>
                <a:ea typeface="Menlo"/>
                <a:cs typeface="Menlo"/>
                <a:sym typeface="Menlo"/>
              </a:defRPr>
            </a:pPr>
            <a:r>
              <a:rPr b="1" dirty="0"/>
              <a:t>public </a:t>
            </a:r>
            <a:r>
              <a:rPr b="1" dirty="0" err="1"/>
              <a:t>boolean</a:t>
            </a:r>
            <a:r>
              <a:rPr b="1" dirty="0"/>
              <a:t> </a:t>
            </a:r>
            <a:r>
              <a:rPr dirty="0" err="1"/>
              <a:t>isEmpty</a:t>
            </a:r>
            <a:r>
              <a:rPr dirty="0"/>
              <a:t>(); </a:t>
            </a:r>
          </a:p>
          <a:p>
            <a:pPr marR="1934210" defTabSz="457200">
              <a:spcBef>
                <a:spcPts val="600"/>
              </a:spcBef>
              <a:defRPr sz="1700">
                <a:solidFill>
                  <a:srgbClr val="2F2A2B"/>
                </a:solidFill>
                <a:latin typeface="Menlo"/>
                <a:ea typeface="Menlo"/>
                <a:cs typeface="Menlo"/>
                <a:sym typeface="Menlo"/>
              </a:defRPr>
            </a:pPr>
            <a:r>
              <a:rPr b="1" dirty="0"/>
              <a:t>public </a:t>
            </a:r>
            <a:r>
              <a:rPr b="1" dirty="0" err="1"/>
              <a:t>int</a:t>
            </a:r>
            <a:r>
              <a:rPr b="1" dirty="0"/>
              <a:t> </a:t>
            </a:r>
            <a:r>
              <a:rPr dirty="0">
                <a:solidFill>
                  <a:srgbClr val="941100"/>
                </a:solidFill>
              </a:rPr>
              <a:t>size</a:t>
            </a:r>
            <a:r>
              <a:rPr dirty="0"/>
              <a:t>();</a:t>
            </a:r>
            <a:endParaRPr dirty="0">
              <a:solidFill>
                <a:srgbClr val="000000"/>
              </a:solidFill>
            </a:endParaRPr>
          </a:p>
          <a:p>
            <a:pPr defTabSz="457200">
              <a:spcBef>
                <a:spcPts val="600"/>
              </a:spcBef>
              <a:defRPr sz="1700" b="1">
                <a:solidFill>
                  <a:srgbClr val="2F2A2B"/>
                </a:solidFill>
                <a:latin typeface="Menlo"/>
                <a:ea typeface="Menlo"/>
                <a:cs typeface="Menlo"/>
                <a:sym typeface="Menlo"/>
              </a:defRPr>
            </a:pPr>
            <a:r>
              <a:rPr dirty="0"/>
              <a:t>public void </a:t>
            </a:r>
            <a:r>
              <a:rPr b="0" dirty="0"/>
              <a:t>clear();</a:t>
            </a:r>
          </a:p>
        </p:txBody>
      </p:sp>
    </p:spTree>
    <p:extLst>
      <p:ext uri="{BB962C8B-B14F-4D97-AF65-F5344CB8AC3E}">
        <p14:creationId xmlns:p14="http://schemas.microsoft.com/office/powerpoint/2010/main" val="2853533127"/>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383" y="96970"/>
            <a:ext cx="8513234" cy="816042"/>
          </a:xfrm>
        </p:spPr>
        <p:txBody>
          <a:bodyPr>
            <a:normAutofit fontScale="90000"/>
          </a:bodyPr>
          <a:lstStyle/>
          <a:p>
            <a:r>
              <a:rPr lang="en-US" dirty="0"/>
              <a:t>Example</a:t>
            </a:r>
          </a:p>
        </p:txBody>
      </p:sp>
      <p:sp>
        <p:nvSpPr>
          <p:cNvPr id="3" name="Text Placeholder 2"/>
          <p:cNvSpPr>
            <a:spLocks noGrp="1"/>
          </p:cNvSpPr>
          <p:nvPr>
            <p:ph type="body" idx="1"/>
          </p:nvPr>
        </p:nvSpPr>
        <p:spPr>
          <a:xfrm>
            <a:off x="400049" y="1040130"/>
            <a:ext cx="8229601" cy="4904858"/>
          </a:xfrm>
        </p:spPr>
        <p:txBody>
          <a:bodyPr/>
          <a:lstStyle/>
          <a:p>
            <a:r>
              <a:rPr lang="en-US" dirty="0"/>
              <a:t>Telephone Numbers Directory</a:t>
            </a:r>
          </a:p>
          <a:p>
            <a:pPr lvl="1"/>
            <a:r>
              <a:rPr lang="en-US" sz="2000" dirty="0"/>
              <a:t>Using the Dictionary | Video Note</a:t>
            </a:r>
          </a:p>
        </p:txBody>
      </p:sp>
    </p:spTree>
    <p:extLst>
      <p:ext uri="{BB962C8B-B14F-4D97-AF65-F5344CB8AC3E}">
        <p14:creationId xmlns:p14="http://schemas.microsoft.com/office/powerpoint/2010/main" val="157181548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txBox="1">
            <a:spLocks noGrp="1"/>
          </p:cNvSpPr>
          <p:nvPr>
            <p:ph type="title"/>
          </p:nvPr>
        </p:nvSpPr>
        <p:spPr>
          <a:xfrm>
            <a:off x="294430" y="146840"/>
            <a:ext cx="8513565" cy="807816"/>
          </a:xfrm>
          <a:prstGeom prst="rect">
            <a:avLst/>
          </a:prstGeom>
        </p:spPr>
        <p:txBody>
          <a:bodyPr>
            <a:normAutofit/>
          </a:bodyPr>
          <a:lstStyle/>
          <a:p>
            <a:r>
              <a:rPr sz="4000" dirty="0"/>
              <a:t>Telephone Numbers</a:t>
            </a:r>
            <a:r>
              <a:rPr lang="en-US" sz="4000" dirty="0"/>
              <a:t> Directory</a:t>
            </a:r>
            <a:r>
              <a:rPr lang="en-US" sz="3600" dirty="0"/>
              <a:t> </a:t>
            </a:r>
            <a:endParaRPr sz="3600" dirty="0"/>
          </a:p>
        </p:txBody>
      </p:sp>
      <p:sp>
        <p:nvSpPr>
          <p:cNvPr id="121" name="Content Placeholder 2"/>
          <p:cNvSpPr txBox="1">
            <a:spLocks noGrp="1"/>
          </p:cNvSpPr>
          <p:nvPr>
            <p:ph type="body" sz="quarter" idx="1"/>
          </p:nvPr>
        </p:nvSpPr>
        <p:spPr>
          <a:xfrm>
            <a:off x="457200" y="5831015"/>
            <a:ext cx="8229600" cy="421195"/>
          </a:xfrm>
          <a:prstGeom prst="rect">
            <a:avLst/>
          </a:prstGeom>
        </p:spPr>
        <p:txBody>
          <a:bodyPr>
            <a:normAutofit fontScale="92500" lnSpcReduction="10000"/>
          </a:bodyPr>
          <a:lstStyle>
            <a:lvl1pPr defTabSz="749808">
              <a:defRPr sz="2952"/>
            </a:lvl1pPr>
          </a:lstStyle>
          <a:p>
            <a:r>
              <a:rPr sz="1800" b="0" dirty="0"/>
              <a:t>Sample Testing Output</a:t>
            </a:r>
          </a:p>
        </p:txBody>
      </p:sp>
      <p:sp>
        <p:nvSpPr>
          <p:cNvPr id="122" name="Rectangle"/>
          <p:cNvSpPr/>
          <p:nvPr/>
        </p:nvSpPr>
        <p:spPr>
          <a:xfrm>
            <a:off x="254197" y="1233383"/>
            <a:ext cx="8594033" cy="4172064"/>
          </a:xfrm>
          <a:prstGeom prst="rect">
            <a:avLst/>
          </a:prstGeom>
          <a:gradFill>
            <a:gsLst>
              <a:gs pos="0">
                <a:schemeClr val="accent4">
                  <a:hueOff val="-155063"/>
                  <a:lumOff val="44832"/>
                </a:schemeClr>
              </a:gs>
              <a:gs pos="35000">
                <a:srgbClr val="FEF7B7"/>
              </a:gs>
              <a:gs pos="100000">
                <a:schemeClr val="accent4">
                  <a:hueOff val="-178118"/>
                  <a:lumOff val="59630"/>
                </a:schemeClr>
              </a:gs>
            </a:gsLst>
            <a:lin ang="16200000"/>
          </a:gradFill>
          <a:ln>
            <a:solidFill>
              <a:srgbClr val="AEA600"/>
            </a:solidFill>
          </a:ln>
          <a:effectLst>
            <a:outerShdw blurRad="38100" dist="20000" dir="5400000" rotWithShape="0">
              <a:srgbClr val="000000">
                <a:alpha val="38000"/>
              </a:srgbClr>
            </a:outerShdw>
          </a:effectLst>
        </p:spPr>
        <p:txBody>
          <a:bodyPr lIns="45719" rIns="45719" anchor="ctr"/>
          <a:lstStyle/>
          <a:p>
            <a:endParaRPr/>
          </a:p>
        </p:txBody>
      </p:sp>
      <p:sp>
        <p:nvSpPr>
          <p:cNvPr id="123" name="Program Output…"/>
          <p:cNvSpPr txBox="1"/>
          <p:nvPr/>
        </p:nvSpPr>
        <p:spPr>
          <a:xfrm>
            <a:off x="351720" y="1660794"/>
            <a:ext cx="8335081" cy="34696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457200">
              <a:spcBef>
                <a:spcPts val="600"/>
              </a:spcBef>
              <a:defRPr sz="2800" i="1"/>
            </a:pPr>
            <a:r>
              <a:rPr dirty="0"/>
              <a:t>Program Output</a:t>
            </a:r>
          </a:p>
          <a:p>
            <a:pPr defTabSz="457200">
              <a:spcBef>
                <a:spcPts val="600"/>
              </a:spcBef>
              <a:defRPr sz="1800">
                <a:solidFill>
                  <a:srgbClr val="2F2A2B"/>
                </a:solidFill>
                <a:latin typeface="Courier New"/>
                <a:ea typeface="Courier New"/>
                <a:cs typeface="Courier New"/>
                <a:sym typeface="Courier New"/>
              </a:defRPr>
            </a:pPr>
            <a:endParaRPr dirty="0"/>
          </a:p>
          <a:p>
            <a:pPr defTabSz="457200">
              <a:spcBef>
                <a:spcPts val="600"/>
              </a:spcBef>
              <a:defRPr sz="1800">
                <a:solidFill>
                  <a:srgbClr val="2F2A2B"/>
                </a:solidFill>
                <a:latin typeface="Courier New"/>
                <a:ea typeface="Courier New"/>
                <a:cs typeface="Courier New"/>
                <a:sym typeface="Courier New"/>
              </a:defRPr>
            </a:pPr>
            <a:r>
              <a:rPr dirty="0"/>
              <a:t>Enter first name and last name or quit to end: </a:t>
            </a:r>
            <a:r>
              <a:rPr b="1" dirty="0"/>
              <a:t>Maria Lopez</a:t>
            </a:r>
            <a:endParaRPr b="1" dirty="0">
              <a:solidFill>
                <a:srgbClr val="000000"/>
              </a:solidFill>
            </a:endParaRPr>
          </a:p>
          <a:p>
            <a:pPr marR="1380489" defTabSz="457200">
              <a:spcBef>
                <a:spcPts val="600"/>
              </a:spcBef>
              <a:defRPr sz="1800">
                <a:solidFill>
                  <a:srgbClr val="2F2A2B"/>
                </a:solidFill>
                <a:latin typeface="Courier New"/>
                <a:ea typeface="Courier New"/>
                <a:cs typeface="Courier New"/>
                <a:sym typeface="Courier New"/>
              </a:defRPr>
            </a:pPr>
            <a:r>
              <a:rPr dirty="0"/>
              <a:t>The phone number for Maria Lopez is 401-555-1234 </a:t>
            </a:r>
          </a:p>
          <a:p>
            <a:pPr marR="1380489" defTabSz="457200">
              <a:spcBef>
                <a:spcPts val="600"/>
              </a:spcBef>
              <a:defRPr sz="1800">
                <a:solidFill>
                  <a:srgbClr val="2F2A2B"/>
                </a:solidFill>
                <a:latin typeface="Courier New"/>
                <a:ea typeface="Courier New"/>
                <a:cs typeface="Courier New"/>
                <a:sym typeface="Courier New"/>
              </a:defRPr>
            </a:pPr>
            <a:r>
              <a:rPr dirty="0"/>
              <a:t>Enter first name and last name or quit to end: </a:t>
            </a:r>
            <a:r>
              <a:rPr b="1" dirty="0"/>
              <a:t>Hunter </a:t>
            </a:r>
          </a:p>
          <a:p>
            <a:pPr marR="1380489" defTabSz="457200">
              <a:spcBef>
                <a:spcPts val="600"/>
              </a:spcBef>
              <a:defRPr sz="1800">
                <a:solidFill>
                  <a:srgbClr val="2F2A2B"/>
                </a:solidFill>
                <a:latin typeface="Courier New"/>
                <a:ea typeface="Courier New"/>
                <a:cs typeface="Courier New"/>
                <a:sym typeface="Courier New"/>
              </a:defRPr>
            </a:pPr>
            <a:r>
              <a:rPr dirty="0"/>
              <a:t>Error in entering name. Try again.</a:t>
            </a:r>
            <a:endParaRPr dirty="0">
              <a:solidFill>
                <a:srgbClr val="000000"/>
              </a:solidFill>
            </a:endParaRPr>
          </a:p>
          <a:p>
            <a:pPr defTabSz="457200">
              <a:spcBef>
                <a:spcPts val="600"/>
              </a:spcBef>
              <a:defRPr sz="1800">
                <a:solidFill>
                  <a:srgbClr val="2F2A2B"/>
                </a:solidFill>
                <a:latin typeface="Courier New"/>
                <a:ea typeface="Courier New"/>
                <a:cs typeface="Courier New"/>
                <a:sym typeface="Courier New"/>
              </a:defRPr>
            </a:pPr>
            <a:r>
              <a:rPr dirty="0"/>
              <a:t>Enter first name and last name or quit to end: </a:t>
            </a:r>
            <a:r>
              <a:rPr b="1" dirty="0"/>
              <a:t>Hunter Smith</a:t>
            </a:r>
            <a:endParaRPr b="1" dirty="0">
              <a:solidFill>
                <a:srgbClr val="000000"/>
              </a:solidFill>
            </a:endParaRPr>
          </a:p>
          <a:p>
            <a:pPr defTabSz="457200">
              <a:spcBef>
                <a:spcPts val="600"/>
              </a:spcBef>
              <a:defRPr sz="1800">
                <a:solidFill>
                  <a:srgbClr val="2F2A2B"/>
                </a:solidFill>
                <a:latin typeface="Courier New"/>
                <a:ea typeface="Courier New"/>
                <a:cs typeface="Courier New"/>
                <a:sym typeface="Courier New"/>
              </a:defRPr>
            </a:pPr>
            <a:r>
              <a:rPr dirty="0"/>
              <a:t>Hunter Smith is not in the directory.</a:t>
            </a:r>
            <a:endParaRPr dirty="0">
              <a:solidFill>
                <a:srgbClr val="000000"/>
              </a:solidFill>
            </a:endParaRPr>
          </a:p>
          <a:p>
            <a:pPr defTabSz="457200">
              <a:spcBef>
                <a:spcPts val="600"/>
              </a:spcBef>
              <a:defRPr sz="1800">
                <a:solidFill>
                  <a:srgbClr val="2F2A2B"/>
                </a:solidFill>
                <a:latin typeface="Courier New"/>
                <a:ea typeface="Courier New"/>
                <a:cs typeface="Courier New"/>
                <a:sym typeface="Courier New"/>
              </a:defRPr>
            </a:pPr>
            <a:r>
              <a:rPr dirty="0"/>
              <a:t>Enter first name and last name or quit to end: </a:t>
            </a:r>
            <a:r>
              <a:rPr b="1" dirty="0"/>
              <a:t>quit</a:t>
            </a:r>
            <a:endParaRPr b="1" dirty="0">
              <a:solidFill>
                <a:srgbClr val="000000"/>
              </a:solidFill>
            </a:endParaRPr>
          </a:p>
          <a:p>
            <a:pPr defTabSz="457200">
              <a:spcBef>
                <a:spcPts val="600"/>
              </a:spcBef>
              <a:defRPr sz="1800">
                <a:solidFill>
                  <a:srgbClr val="2F2A2B"/>
                </a:solidFill>
                <a:latin typeface="Courier New"/>
                <a:ea typeface="Courier New"/>
                <a:cs typeface="Courier New"/>
                <a:sym typeface="Courier New"/>
              </a:defRPr>
            </a:pPr>
            <a:r>
              <a:rPr dirty="0"/>
              <a:t>Bye!</a:t>
            </a:r>
          </a:p>
        </p:txBody>
      </p:sp>
    </p:spTree>
    <p:extLst>
      <p:ext uri="{BB962C8B-B14F-4D97-AF65-F5344CB8AC3E}">
        <p14:creationId xmlns:p14="http://schemas.microsoft.com/office/powerpoint/2010/main" val="3764907971"/>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1"/>
          <p:cNvSpPr txBox="1">
            <a:spLocks noGrp="1"/>
          </p:cNvSpPr>
          <p:nvPr>
            <p:ph type="title"/>
          </p:nvPr>
        </p:nvSpPr>
        <p:spPr>
          <a:xfrm>
            <a:off x="262134" y="228455"/>
            <a:ext cx="8513565" cy="807816"/>
          </a:xfrm>
          <a:prstGeom prst="rect">
            <a:avLst/>
          </a:prstGeom>
        </p:spPr>
        <p:txBody>
          <a:bodyPr>
            <a:normAutofit fontScale="90000"/>
          </a:bodyPr>
          <a:lstStyle/>
          <a:p>
            <a:r>
              <a:rPr dirty="0"/>
              <a:t>Using a Dictionary</a:t>
            </a:r>
          </a:p>
        </p:txBody>
      </p:sp>
      <p:sp>
        <p:nvSpPr>
          <p:cNvPr id="89" name="FIGURE 20-4 A class diagram for a telephone directory"/>
          <p:cNvSpPr txBox="1">
            <a:spLocks noGrp="1"/>
          </p:cNvSpPr>
          <p:nvPr>
            <p:ph type="body" sz="quarter" idx="1"/>
          </p:nvPr>
        </p:nvSpPr>
        <p:spPr>
          <a:prstGeom prst="rect">
            <a:avLst/>
          </a:prstGeom>
        </p:spPr>
        <p:txBody>
          <a:bodyPr>
            <a:normAutofit/>
          </a:bodyPr>
          <a:lstStyle>
            <a:lvl1pPr defTabSz="548640">
              <a:defRPr sz="2640"/>
            </a:lvl1pPr>
          </a:lstStyle>
          <a:p>
            <a:r>
              <a:rPr sz="1800" b="0" dirty="0"/>
              <a:t>A class diagram for a telephone directory</a:t>
            </a:r>
          </a:p>
        </p:txBody>
      </p:sp>
      <p:graphicFrame>
        <p:nvGraphicFramePr>
          <p:cNvPr id="90" name="Table"/>
          <p:cNvGraphicFramePr/>
          <p:nvPr/>
        </p:nvGraphicFramePr>
        <p:xfrm>
          <a:off x="249435" y="1446529"/>
          <a:ext cx="3110458" cy="1888261"/>
        </p:xfrm>
        <a:graphic>
          <a:graphicData uri="http://schemas.openxmlformats.org/drawingml/2006/table">
            <a:tbl>
              <a:tblPr>
                <a:tableStyleId>{4C3C2611-4C71-4FC5-86AE-919BDF0F9419}</a:tableStyleId>
              </a:tblPr>
              <a:tblGrid>
                <a:gridCol w="3110458">
                  <a:extLst>
                    <a:ext uri="{9D8B030D-6E8A-4147-A177-3AD203B41FA5}">
                      <a16:colId xmlns:a16="http://schemas.microsoft.com/office/drawing/2014/main" val="20000"/>
                    </a:ext>
                  </a:extLst>
                </a:gridCol>
              </a:tblGrid>
              <a:tr h="304800">
                <a:tc>
                  <a:txBody>
                    <a:bodyPr/>
                    <a:lstStyle/>
                    <a:p>
                      <a:pPr algn="ctr">
                        <a:defRPr sz="1800"/>
                      </a:pPr>
                      <a:r>
                        <a:rPr sz="1900" b="1">
                          <a:latin typeface="Courier New"/>
                          <a:ea typeface="Courier New"/>
                          <a:cs typeface="Courier New"/>
                          <a:sym typeface="Courier New"/>
                        </a:rPr>
                        <a:t>TelephoneDirectory</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0"/>
                  </a:ext>
                </a:extLst>
              </a:tr>
              <a:tr h="570001">
                <a:tc>
                  <a:txBody>
                    <a:bodyPr/>
                    <a:lstStyle/>
                    <a:p>
                      <a:pPr indent="63500" algn="l">
                        <a:defRPr sz="1800"/>
                      </a:pPr>
                      <a:r>
                        <a:rPr sz="1900" b="1">
                          <a:latin typeface="Courier New"/>
                          <a:ea typeface="Courier New"/>
                          <a:cs typeface="Courier New"/>
                          <a:sym typeface="Courier New"/>
                        </a:rPr>
                        <a:t>phoneBook</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1"/>
                  </a:ext>
                </a:extLst>
              </a:tr>
              <a:tr h="1013460">
                <a:tc>
                  <a:txBody>
                    <a:bodyPr/>
                    <a:lstStyle/>
                    <a:p>
                      <a:pPr indent="63500" algn="l">
                        <a:defRPr sz="1800"/>
                      </a:pPr>
                      <a:r>
                        <a:rPr sz="1900" b="1">
                          <a:latin typeface="Courier New"/>
                          <a:ea typeface="Courier New"/>
                          <a:cs typeface="Courier New"/>
                          <a:sym typeface="Courier New"/>
                        </a:rPr>
                        <a:t>readFile(data)
getPhoneNUmber(name)</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2"/>
                  </a:ext>
                </a:extLst>
              </a:tr>
            </a:tbl>
          </a:graphicData>
        </a:graphic>
      </p:graphicFrame>
      <p:graphicFrame>
        <p:nvGraphicFramePr>
          <p:cNvPr id="91" name="Table"/>
          <p:cNvGraphicFramePr/>
          <p:nvPr/>
        </p:nvGraphicFramePr>
        <p:xfrm>
          <a:off x="4572000" y="1459229"/>
          <a:ext cx="1562100" cy="1887220"/>
        </p:xfrm>
        <a:graphic>
          <a:graphicData uri="http://schemas.openxmlformats.org/drawingml/2006/table">
            <a:tbl>
              <a:tblPr>
                <a:tableStyleId>{4C3C2611-4C71-4FC5-86AE-919BDF0F9419}</a:tableStyleId>
              </a:tblPr>
              <a:tblGrid>
                <a:gridCol w="1562100">
                  <a:extLst>
                    <a:ext uri="{9D8B030D-6E8A-4147-A177-3AD203B41FA5}">
                      <a16:colId xmlns:a16="http://schemas.microsoft.com/office/drawing/2014/main" val="20000"/>
                    </a:ext>
                  </a:extLst>
                </a:gridCol>
              </a:tblGrid>
              <a:tr h="304800">
                <a:tc>
                  <a:txBody>
                    <a:bodyPr/>
                    <a:lstStyle/>
                    <a:p>
                      <a:pPr algn="ctr">
                        <a:defRPr sz="1800"/>
                      </a:pPr>
                      <a:r>
                        <a:rPr sz="1900" b="1">
                          <a:latin typeface="Courier New"/>
                          <a:ea typeface="Courier New"/>
                          <a:cs typeface="Courier New"/>
                          <a:sym typeface="Courier New"/>
                        </a:rPr>
                        <a:t>Dictionary</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0"/>
                  </a:ext>
                </a:extLst>
              </a:tr>
              <a:tr h="5689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1"/>
                  </a:ext>
                </a:extLst>
              </a:tr>
              <a:tr h="10134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2"/>
                  </a:ext>
                </a:extLst>
              </a:tr>
            </a:tbl>
          </a:graphicData>
        </a:graphic>
      </p:graphicFrame>
      <p:graphicFrame>
        <p:nvGraphicFramePr>
          <p:cNvPr id="92" name="Table"/>
          <p:cNvGraphicFramePr/>
          <p:nvPr/>
        </p:nvGraphicFramePr>
        <p:xfrm>
          <a:off x="7200899" y="1471929"/>
          <a:ext cx="1562100" cy="1887220"/>
        </p:xfrm>
        <a:graphic>
          <a:graphicData uri="http://schemas.openxmlformats.org/drawingml/2006/table">
            <a:tbl>
              <a:tblPr>
                <a:tableStyleId>{4C3C2611-4C71-4FC5-86AE-919BDF0F9419}</a:tableStyleId>
              </a:tblPr>
              <a:tblGrid>
                <a:gridCol w="1562100">
                  <a:extLst>
                    <a:ext uri="{9D8B030D-6E8A-4147-A177-3AD203B41FA5}">
                      <a16:colId xmlns:a16="http://schemas.microsoft.com/office/drawing/2014/main" val="20000"/>
                    </a:ext>
                  </a:extLst>
                </a:gridCol>
              </a:tblGrid>
              <a:tr h="304800">
                <a:tc>
                  <a:txBody>
                    <a:bodyPr/>
                    <a:lstStyle/>
                    <a:p>
                      <a:pPr algn="ctr">
                        <a:defRPr sz="1800"/>
                      </a:pPr>
                      <a:r>
                        <a:rPr sz="1900" b="1">
                          <a:latin typeface="Courier New"/>
                          <a:ea typeface="Courier New"/>
                          <a:cs typeface="Courier New"/>
                          <a:sym typeface="Courier New"/>
                        </a:rPr>
                        <a:t>Name</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0"/>
                  </a:ext>
                </a:extLst>
              </a:tr>
              <a:tr h="5689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1"/>
                  </a:ext>
                </a:extLst>
              </a:tr>
              <a:tr h="10134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2"/>
                  </a:ext>
                </a:extLst>
              </a:tr>
            </a:tbl>
          </a:graphicData>
        </a:graphic>
      </p:graphicFrame>
      <p:graphicFrame>
        <p:nvGraphicFramePr>
          <p:cNvPr id="93" name="Table"/>
          <p:cNvGraphicFramePr/>
          <p:nvPr/>
        </p:nvGraphicFramePr>
        <p:xfrm>
          <a:off x="7213599" y="3926467"/>
          <a:ext cx="1562100" cy="1887220"/>
        </p:xfrm>
        <a:graphic>
          <a:graphicData uri="http://schemas.openxmlformats.org/drawingml/2006/table">
            <a:tbl>
              <a:tblPr>
                <a:tableStyleId>{4C3C2611-4C71-4FC5-86AE-919BDF0F9419}</a:tableStyleId>
              </a:tblPr>
              <a:tblGrid>
                <a:gridCol w="1562100">
                  <a:extLst>
                    <a:ext uri="{9D8B030D-6E8A-4147-A177-3AD203B41FA5}">
                      <a16:colId xmlns:a16="http://schemas.microsoft.com/office/drawing/2014/main" val="20000"/>
                    </a:ext>
                  </a:extLst>
                </a:gridCol>
              </a:tblGrid>
              <a:tr h="304800">
                <a:tc>
                  <a:txBody>
                    <a:bodyPr/>
                    <a:lstStyle/>
                    <a:p>
                      <a:pPr algn="ctr">
                        <a:defRPr sz="1800"/>
                      </a:pPr>
                      <a:r>
                        <a:rPr sz="1900" b="1">
                          <a:latin typeface="Courier New"/>
                          <a:ea typeface="Courier New"/>
                          <a:cs typeface="Courier New"/>
                          <a:sym typeface="Courier New"/>
                        </a:rPr>
                        <a:t>String</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0"/>
                  </a:ext>
                </a:extLst>
              </a:tr>
              <a:tr h="5689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1"/>
                  </a:ext>
                </a:extLst>
              </a:tr>
              <a:tr h="10134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2"/>
                  </a:ext>
                </a:extLst>
              </a:tr>
            </a:tbl>
          </a:graphicData>
        </a:graphic>
      </p:graphicFrame>
      <p:sp>
        <p:nvSpPr>
          <p:cNvPr id="94" name="Line"/>
          <p:cNvSpPr/>
          <p:nvPr/>
        </p:nvSpPr>
        <p:spPr>
          <a:xfrm>
            <a:off x="3365500" y="2019300"/>
            <a:ext cx="1140718" cy="0"/>
          </a:xfrm>
          <a:prstGeom prst="line">
            <a:avLst/>
          </a:prstGeom>
          <a:ln w="50800">
            <a:solidFill>
              <a:srgbClr val="000000"/>
            </a:solidFill>
            <a:tailEnd type="triangle"/>
          </a:ln>
          <a:effectLst>
            <a:outerShdw blurRad="38100" dist="20000" dir="5400000" rotWithShape="0">
              <a:srgbClr val="000000">
                <a:alpha val="38000"/>
              </a:srgbClr>
            </a:outerShdw>
          </a:effectLst>
        </p:spPr>
        <p:txBody>
          <a:bodyPr lIns="45719" rIns="45719"/>
          <a:lstStyle/>
          <a:p>
            <a:endParaRPr/>
          </a:p>
        </p:txBody>
      </p:sp>
      <p:sp>
        <p:nvSpPr>
          <p:cNvPr id="95" name="Line"/>
          <p:cNvSpPr/>
          <p:nvPr/>
        </p:nvSpPr>
        <p:spPr>
          <a:xfrm>
            <a:off x="6146800" y="2019300"/>
            <a:ext cx="1054100" cy="0"/>
          </a:xfrm>
          <a:prstGeom prst="line">
            <a:avLst/>
          </a:prstGeom>
          <a:ln w="50800">
            <a:solidFill>
              <a:srgbClr val="000000"/>
            </a:solidFill>
            <a:tailEnd type="triangle"/>
          </a:ln>
          <a:effectLst>
            <a:outerShdw blurRad="38100" dist="20000" dir="5400000" rotWithShape="0">
              <a:srgbClr val="000000">
                <a:alpha val="38000"/>
              </a:srgbClr>
            </a:outerShdw>
          </a:effectLst>
        </p:spPr>
        <p:txBody>
          <a:bodyPr lIns="45719" rIns="45719"/>
          <a:lstStyle/>
          <a:p>
            <a:endParaRPr/>
          </a:p>
        </p:txBody>
      </p:sp>
      <p:sp>
        <p:nvSpPr>
          <p:cNvPr id="96" name="Line"/>
          <p:cNvSpPr/>
          <p:nvPr/>
        </p:nvSpPr>
        <p:spPr>
          <a:xfrm>
            <a:off x="6131222" y="2219791"/>
            <a:ext cx="1042698" cy="2303038"/>
          </a:xfrm>
          <a:prstGeom prst="line">
            <a:avLst/>
          </a:prstGeom>
          <a:ln w="50800">
            <a:solidFill>
              <a:srgbClr val="000000"/>
            </a:solidFill>
            <a:tailEnd type="triangle"/>
          </a:ln>
          <a:effectLst>
            <a:outerShdw blurRad="38100" dist="20000" dir="5400000" rotWithShape="0">
              <a:srgbClr val="000000">
                <a:alpha val="38000"/>
              </a:srgbClr>
            </a:outerShdw>
          </a:effectLst>
        </p:spPr>
        <p:txBody>
          <a:bodyPr lIns="45719" rIns="45719"/>
          <a:lstStyle/>
          <a:p>
            <a:endParaRPr/>
          </a:p>
        </p:txBody>
      </p:sp>
      <p:sp>
        <p:nvSpPr>
          <p:cNvPr id="97" name="1"/>
          <p:cNvSpPr txBox="1"/>
          <p:nvPr/>
        </p:nvSpPr>
        <p:spPr>
          <a:xfrm>
            <a:off x="3372593" y="1584959"/>
            <a:ext cx="264187" cy="3835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100" b="1">
                <a:latin typeface="Courier New"/>
                <a:ea typeface="Courier New"/>
                <a:cs typeface="Courier New"/>
                <a:sym typeface="Courier New"/>
              </a:defRPr>
            </a:lvl1pPr>
          </a:lstStyle>
          <a:p>
            <a:r>
              <a:t>1</a:t>
            </a:r>
          </a:p>
        </p:txBody>
      </p:sp>
      <p:sp>
        <p:nvSpPr>
          <p:cNvPr id="98" name="1"/>
          <p:cNvSpPr txBox="1"/>
          <p:nvPr/>
        </p:nvSpPr>
        <p:spPr>
          <a:xfrm>
            <a:off x="4242030" y="1572259"/>
            <a:ext cx="264188" cy="3835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100" b="1">
                <a:latin typeface="Courier New"/>
                <a:ea typeface="Courier New"/>
                <a:cs typeface="Courier New"/>
                <a:sym typeface="Courier New"/>
              </a:defRPr>
            </a:lvl1pPr>
          </a:lstStyle>
          <a:p>
            <a:r>
              <a:t>1</a:t>
            </a:r>
          </a:p>
        </p:txBody>
      </p:sp>
      <p:sp>
        <p:nvSpPr>
          <p:cNvPr id="99" name="*"/>
          <p:cNvSpPr txBox="1"/>
          <p:nvPr/>
        </p:nvSpPr>
        <p:spPr>
          <a:xfrm>
            <a:off x="6924013" y="1529080"/>
            <a:ext cx="264187" cy="3835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100" b="1">
                <a:latin typeface="Courier New"/>
                <a:ea typeface="Courier New"/>
                <a:cs typeface="Courier New"/>
                <a:sym typeface="Courier New"/>
              </a:defRPr>
            </a:lvl1pPr>
          </a:lstStyle>
          <a:p>
            <a:r>
              <a:t>*</a:t>
            </a:r>
          </a:p>
        </p:txBody>
      </p:sp>
      <p:sp>
        <p:nvSpPr>
          <p:cNvPr id="100" name="*"/>
          <p:cNvSpPr txBox="1"/>
          <p:nvPr/>
        </p:nvSpPr>
        <p:spPr>
          <a:xfrm>
            <a:off x="6199882" y="1584959"/>
            <a:ext cx="264187" cy="3835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100" b="1">
                <a:latin typeface="Courier New"/>
                <a:ea typeface="Courier New"/>
                <a:cs typeface="Courier New"/>
                <a:sym typeface="Courier New"/>
              </a:defRPr>
            </a:lvl1pPr>
          </a:lstStyle>
          <a:p>
            <a:r>
              <a:t>*</a:t>
            </a:r>
          </a:p>
        </p:txBody>
      </p:sp>
      <p:sp>
        <p:nvSpPr>
          <p:cNvPr id="101" name="*"/>
          <p:cNvSpPr txBox="1"/>
          <p:nvPr/>
        </p:nvSpPr>
        <p:spPr>
          <a:xfrm>
            <a:off x="6199882" y="2129561"/>
            <a:ext cx="264187" cy="3835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100" b="1">
                <a:latin typeface="Courier New"/>
                <a:ea typeface="Courier New"/>
                <a:cs typeface="Courier New"/>
                <a:sym typeface="Courier New"/>
              </a:defRPr>
            </a:lvl1pPr>
          </a:lstStyle>
          <a:p>
            <a:r>
              <a:t>*</a:t>
            </a:r>
          </a:p>
        </p:txBody>
      </p:sp>
      <p:sp>
        <p:nvSpPr>
          <p:cNvPr id="102" name="*"/>
          <p:cNvSpPr txBox="1"/>
          <p:nvPr/>
        </p:nvSpPr>
        <p:spPr>
          <a:xfrm>
            <a:off x="6949413" y="3680047"/>
            <a:ext cx="264187" cy="3835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100" b="1">
                <a:latin typeface="Courier New"/>
                <a:ea typeface="Courier New"/>
                <a:cs typeface="Courier New"/>
                <a:sym typeface="Courier New"/>
              </a:defRPr>
            </a:lvl1pPr>
          </a:lstStyle>
          <a:p>
            <a:r>
              <a:t>*</a:t>
            </a:r>
          </a:p>
        </p:txBody>
      </p:sp>
    </p:spTree>
    <p:extLst>
      <p:ext uri="{BB962C8B-B14F-4D97-AF65-F5344CB8AC3E}">
        <p14:creationId xmlns:p14="http://schemas.microsoft.com/office/powerpoint/2010/main" val="4129420808"/>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1"/>
          <p:cNvSpPr txBox="1">
            <a:spLocks noGrp="1"/>
          </p:cNvSpPr>
          <p:nvPr>
            <p:ph type="title"/>
          </p:nvPr>
        </p:nvSpPr>
        <p:spPr>
          <a:prstGeom prst="rect">
            <a:avLst/>
          </a:prstGeom>
        </p:spPr>
        <p:txBody>
          <a:bodyPr>
            <a:normAutofit/>
          </a:bodyPr>
          <a:lstStyle>
            <a:lvl1pPr defTabSz="731520">
              <a:defRPr sz="3520"/>
            </a:lvl1pPr>
          </a:lstStyle>
          <a:p>
            <a:r>
              <a:rPr lang="en-US" sz="4000" dirty="0"/>
              <a:t>Class Telephone </a:t>
            </a:r>
            <a:r>
              <a:rPr sz="4000" dirty="0"/>
              <a:t>Directory </a:t>
            </a:r>
          </a:p>
        </p:txBody>
      </p:sp>
      <p:sp>
        <p:nvSpPr>
          <p:cNvPr id="126" name="Content Placeholder 2"/>
          <p:cNvSpPr txBox="1">
            <a:spLocks noGrp="1"/>
          </p:cNvSpPr>
          <p:nvPr>
            <p:ph type="body" sz="quarter" idx="1"/>
          </p:nvPr>
        </p:nvSpPr>
        <p:spPr>
          <a:prstGeom prst="rect">
            <a:avLst/>
          </a:prstGeom>
        </p:spPr>
        <p:txBody>
          <a:bodyPr>
            <a:normAutofit/>
          </a:bodyPr>
          <a:lstStyle/>
          <a:p>
            <a:pPr defTabSz="585215">
              <a:defRPr sz="2304"/>
            </a:pPr>
            <a:r>
              <a:rPr lang="en-US" sz="2000" b="0" dirty="0"/>
              <a:t>C</a:t>
            </a:r>
            <a:r>
              <a:rPr sz="2000" b="0" dirty="0"/>
              <a:t>lass </a:t>
            </a:r>
            <a:r>
              <a:rPr sz="2000" b="0" dirty="0" err="1">
                <a:latin typeface="Courier New"/>
                <a:ea typeface="Courier New"/>
                <a:cs typeface="Courier New"/>
                <a:sym typeface="Courier New"/>
              </a:rPr>
              <a:t>TelephoneDirectory</a:t>
            </a:r>
            <a:r>
              <a:rPr sz="2000" b="0" dirty="0">
                <a:latin typeface="Courier New"/>
                <a:ea typeface="Courier New"/>
                <a:cs typeface="Courier New"/>
                <a:sym typeface="Courier New"/>
              </a:rPr>
              <a:t> </a:t>
            </a:r>
            <a:r>
              <a:rPr sz="2000" b="0" dirty="0"/>
              <a:t>Constructor</a:t>
            </a:r>
          </a:p>
        </p:txBody>
      </p:sp>
      <p:sp>
        <p:nvSpPr>
          <p:cNvPr id="127" name="/** A class of telephone directories. */…"/>
          <p:cNvSpPr txBox="1"/>
          <p:nvPr/>
        </p:nvSpPr>
        <p:spPr>
          <a:xfrm>
            <a:off x="342371" y="958780"/>
            <a:ext cx="5875966" cy="2862322"/>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800">
                <a:solidFill>
                  <a:srgbClr val="008400"/>
                </a:solidFill>
                <a:latin typeface="Menlo"/>
                <a:ea typeface="Menlo"/>
                <a:cs typeface="Menlo"/>
                <a:sym typeface="Menlo"/>
              </a:defRPr>
            </a:pPr>
            <a:r>
              <a:rPr dirty="0"/>
              <a:t>/**</a:t>
            </a:r>
            <a:r>
              <a:rPr dirty="0">
                <a:solidFill>
                  <a:srgbClr val="000000"/>
                </a:solidFill>
                <a:latin typeface="+mj-lt"/>
                <a:ea typeface="+mj-ea"/>
                <a:cs typeface="+mj-cs"/>
                <a:sym typeface="Helvetica"/>
              </a:rPr>
              <a:t> </a:t>
            </a:r>
            <a:r>
              <a:rPr dirty="0"/>
              <a:t>A class of telephone directories.</a:t>
            </a:r>
            <a:r>
              <a:rPr dirty="0">
                <a:solidFill>
                  <a:srgbClr val="000000"/>
                </a:solidFill>
                <a:latin typeface="+mj-lt"/>
                <a:ea typeface="+mj-ea"/>
                <a:cs typeface="+mj-cs"/>
                <a:sym typeface="Helvetica"/>
              </a:rPr>
              <a:t> </a:t>
            </a:r>
            <a:r>
              <a:rPr dirty="0"/>
              <a:t>*/</a:t>
            </a:r>
            <a:endParaRPr dirty="0">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rPr dirty="0">
                <a:solidFill>
                  <a:srgbClr val="BA2DA2"/>
                </a:solidFill>
              </a:rPr>
              <a:t>public</a:t>
            </a:r>
            <a:r>
              <a:rPr dirty="0"/>
              <a:t> </a:t>
            </a:r>
            <a:r>
              <a:rPr dirty="0">
                <a:solidFill>
                  <a:srgbClr val="BA2DA2"/>
                </a:solidFill>
              </a:rPr>
              <a:t>class</a:t>
            </a:r>
            <a:r>
              <a:rPr dirty="0"/>
              <a:t> </a:t>
            </a:r>
            <a:r>
              <a:rPr dirty="0" err="1"/>
              <a:t>TelephoneDirectory</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r>
              <a:rPr dirty="0">
                <a:solidFill>
                  <a:srgbClr val="008400"/>
                </a:solidFill>
              </a:rPr>
              <a:t>// Sorted dictionary with distinct search keys</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r>
              <a:rPr dirty="0">
                <a:solidFill>
                  <a:srgbClr val="BA2DA2"/>
                </a:solidFill>
              </a:rPr>
              <a:t>private</a:t>
            </a:r>
            <a:r>
              <a:rPr dirty="0"/>
              <a:t> </a:t>
            </a:r>
            <a:r>
              <a:rPr dirty="0" err="1"/>
              <a:t>DictionaryInterface</a:t>
            </a:r>
            <a:r>
              <a:rPr dirty="0"/>
              <a:t>&lt;Name, String&gt; </a:t>
            </a:r>
            <a:r>
              <a:rPr dirty="0" err="1"/>
              <a:t>phoneBook</a:t>
            </a:r>
            <a:r>
              <a:rPr dirty="0"/>
              <a:t>;</a:t>
            </a:r>
            <a:endParaRPr dirty="0">
              <a:latin typeface="+mj-lt"/>
              <a:ea typeface="+mj-ea"/>
              <a:cs typeface="+mj-cs"/>
              <a:sym typeface="Helvetica"/>
            </a:endParaRPr>
          </a:p>
          <a:p>
            <a:pPr defTabSz="344804">
              <a:tabLst>
                <a:tab pos="342900" algn="l"/>
              </a:tabLst>
              <a:defRPr sz="1800">
                <a:latin typeface="+mj-lt"/>
                <a:ea typeface="+mj-ea"/>
                <a:cs typeface="+mj-cs"/>
                <a:sym typeface="Helvetica"/>
              </a:defRPr>
            </a:pP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r>
              <a:rPr dirty="0">
                <a:solidFill>
                  <a:srgbClr val="BA2DA2"/>
                </a:solidFill>
              </a:rPr>
              <a:t>public</a:t>
            </a:r>
            <a:r>
              <a:rPr dirty="0"/>
              <a:t> </a:t>
            </a:r>
            <a:r>
              <a:rPr dirty="0" err="1"/>
              <a:t>TelephoneDirectory</a:t>
            </a:r>
            <a:r>
              <a:rPr dirty="0"/>
              <a:t>() </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 </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r>
              <a:rPr b="1" dirty="0" err="1"/>
              <a:t>phoneBook</a:t>
            </a:r>
            <a:r>
              <a:rPr b="1" dirty="0"/>
              <a:t> = </a:t>
            </a:r>
            <a:r>
              <a:rPr b="1" dirty="0">
                <a:solidFill>
                  <a:srgbClr val="BA2DA2"/>
                </a:solidFill>
              </a:rPr>
              <a:t>new</a:t>
            </a:r>
            <a:r>
              <a:rPr b="1" dirty="0"/>
              <a:t> </a:t>
            </a:r>
            <a:r>
              <a:rPr b="1" dirty="0" err="1"/>
              <a:t>SortedDictionary</a:t>
            </a:r>
            <a:r>
              <a:rPr b="1" dirty="0"/>
              <a:t>&lt;&gt;();</a:t>
            </a:r>
            <a:endParaRPr b="1" dirty="0">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dirty="0">
                <a:solidFill>
                  <a:srgbClr val="000000"/>
                </a:solidFill>
              </a:rPr>
              <a:t>   } </a:t>
            </a:r>
            <a:r>
              <a:rPr dirty="0"/>
              <a:t>// end default constructor</a:t>
            </a:r>
            <a:endParaRPr dirty="0">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endParaRPr dirty="0">
              <a:latin typeface="+mj-lt"/>
              <a:ea typeface="+mj-ea"/>
              <a:cs typeface="+mj-cs"/>
              <a:sym typeface="Helvetica"/>
            </a:endParaRPr>
          </a:p>
        </p:txBody>
      </p:sp>
    </p:spTree>
    <p:extLst>
      <p:ext uri="{BB962C8B-B14F-4D97-AF65-F5344CB8AC3E}">
        <p14:creationId xmlns:p14="http://schemas.microsoft.com/office/powerpoint/2010/main" val="3822815384"/>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itle 1"/>
          <p:cNvSpPr txBox="1">
            <a:spLocks noGrp="1"/>
          </p:cNvSpPr>
          <p:nvPr>
            <p:ph type="title"/>
          </p:nvPr>
        </p:nvSpPr>
        <p:spPr>
          <a:xfrm>
            <a:off x="315217" y="210724"/>
            <a:ext cx="8513565" cy="807816"/>
          </a:xfrm>
          <a:prstGeom prst="rect">
            <a:avLst/>
          </a:prstGeom>
        </p:spPr>
        <p:txBody>
          <a:bodyPr>
            <a:normAutofit/>
          </a:bodyPr>
          <a:lstStyle>
            <a:lvl1pPr defTabSz="731520">
              <a:defRPr sz="3520"/>
            </a:lvl1pPr>
          </a:lstStyle>
          <a:p>
            <a:r>
              <a:rPr lang="en-US" sz="4000" dirty="0"/>
              <a:t>Method </a:t>
            </a:r>
            <a:r>
              <a:rPr lang="en-US" sz="4000" dirty="0" err="1"/>
              <a:t>getPhoneNumber</a:t>
            </a:r>
            <a:r>
              <a:rPr lang="en-US" sz="4000" dirty="0"/>
              <a:t>()</a:t>
            </a:r>
            <a:endParaRPr sz="4000" dirty="0"/>
          </a:p>
        </p:txBody>
      </p:sp>
      <p:sp>
        <p:nvSpPr>
          <p:cNvPr id="135" name="/** Gets the phone number of a given person. */…"/>
          <p:cNvSpPr txBox="1"/>
          <p:nvPr/>
        </p:nvSpPr>
        <p:spPr>
          <a:xfrm>
            <a:off x="480061" y="1018540"/>
            <a:ext cx="7600950" cy="4409441"/>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sz="1800">
                <a:solidFill>
                  <a:srgbClr val="008400"/>
                </a:solidFill>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dirty="0">
                <a:solidFill>
                  <a:srgbClr val="000000"/>
                </a:solidFill>
              </a:rPr>
              <a:t>  </a:t>
            </a:r>
            <a:r>
              <a:rPr dirty="0"/>
              <a:t>/** Gets the phone number of a given person. */</a:t>
            </a:r>
            <a:endParaRPr dirty="0">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r>
              <a:rPr dirty="0">
                <a:solidFill>
                  <a:srgbClr val="BA2DA2"/>
                </a:solidFill>
              </a:rPr>
              <a:t>public</a:t>
            </a:r>
            <a:r>
              <a:rPr dirty="0"/>
              <a:t> String </a:t>
            </a:r>
            <a:r>
              <a:rPr dirty="0" err="1"/>
              <a:t>getPhoneNumber</a:t>
            </a:r>
            <a:r>
              <a:rPr dirty="0"/>
              <a:t>(Name </a:t>
            </a:r>
            <a:r>
              <a:rPr dirty="0" err="1"/>
              <a:t>personName</a:t>
            </a:r>
            <a:r>
              <a:rPr dirty="0"/>
              <a:t>)</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r>
              <a:rPr dirty="0">
                <a:solidFill>
                  <a:srgbClr val="BA2DA2"/>
                </a:solidFill>
              </a:rPr>
              <a:t>return</a:t>
            </a:r>
            <a:r>
              <a:rPr dirty="0"/>
              <a:t> </a:t>
            </a:r>
            <a:r>
              <a:rPr dirty="0" err="1"/>
              <a:t>phoneBook.getValue</a:t>
            </a:r>
            <a:r>
              <a:rPr dirty="0"/>
              <a:t>(</a:t>
            </a:r>
            <a:r>
              <a:rPr dirty="0" err="1"/>
              <a:t>personName</a:t>
            </a:r>
            <a:r>
              <a:rPr dirty="0"/>
              <a:t>);</a:t>
            </a:r>
            <a:endParaRPr dirty="0">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dirty="0">
                <a:solidFill>
                  <a:srgbClr val="000000"/>
                </a:solidFill>
              </a:rPr>
              <a:t>   } </a:t>
            </a:r>
            <a:r>
              <a:rPr dirty="0"/>
              <a:t>// end </a:t>
            </a:r>
            <a:r>
              <a:rPr dirty="0" err="1"/>
              <a:t>getPhoneNumber</a:t>
            </a:r>
            <a:endParaRPr dirty="0">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dirty="0">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r>
              <a:rPr dirty="0">
                <a:solidFill>
                  <a:srgbClr val="BA2DA2"/>
                </a:solidFill>
              </a:rPr>
              <a:t>public</a:t>
            </a:r>
            <a:r>
              <a:rPr dirty="0"/>
              <a:t> String </a:t>
            </a:r>
            <a:r>
              <a:rPr dirty="0" err="1"/>
              <a:t>getPhoneNumber</a:t>
            </a:r>
            <a:r>
              <a:rPr dirty="0"/>
              <a:t>(String </a:t>
            </a:r>
            <a:r>
              <a:rPr dirty="0" err="1"/>
              <a:t>firstName</a:t>
            </a:r>
            <a:r>
              <a:rPr dirty="0"/>
              <a:t>, String </a:t>
            </a:r>
            <a:r>
              <a:rPr dirty="0" err="1"/>
              <a:t>lastName</a:t>
            </a:r>
            <a:r>
              <a:rPr dirty="0"/>
              <a:t>)</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Name </a:t>
            </a:r>
            <a:r>
              <a:rPr dirty="0" err="1"/>
              <a:t>fullName</a:t>
            </a:r>
            <a:r>
              <a:rPr dirty="0"/>
              <a:t> = </a:t>
            </a:r>
            <a:r>
              <a:rPr dirty="0">
                <a:solidFill>
                  <a:srgbClr val="BA2DA2"/>
                </a:solidFill>
              </a:rPr>
              <a:t>new</a:t>
            </a:r>
            <a:r>
              <a:rPr dirty="0"/>
              <a:t> Name(</a:t>
            </a:r>
            <a:r>
              <a:rPr dirty="0" err="1"/>
              <a:t>firstName</a:t>
            </a:r>
            <a:r>
              <a:rPr dirty="0"/>
              <a:t>, </a:t>
            </a:r>
            <a:r>
              <a:rPr dirty="0" err="1"/>
              <a:t>lastName</a:t>
            </a:r>
            <a:r>
              <a:rPr dirty="0"/>
              <a:t>);</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a:t>
            </a:r>
            <a:r>
              <a:rPr dirty="0">
                <a:solidFill>
                  <a:srgbClr val="BA2DA2"/>
                </a:solidFill>
              </a:rPr>
              <a:t>return</a:t>
            </a:r>
            <a:r>
              <a:rPr dirty="0"/>
              <a:t> </a:t>
            </a:r>
            <a:r>
              <a:rPr dirty="0" err="1"/>
              <a:t>phoneBook.getValue</a:t>
            </a:r>
            <a:r>
              <a:rPr dirty="0"/>
              <a:t>(</a:t>
            </a:r>
            <a:r>
              <a:rPr dirty="0" err="1"/>
              <a:t>fullName</a:t>
            </a:r>
            <a:r>
              <a:rPr dirty="0"/>
              <a:t>);</a:t>
            </a:r>
            <a:endParaRPr dirty="0">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dirty="0">
                <a:solidFill>
                  <a:srgbClr val="000000"/>
                </a:solidFill>
              </a:rPr>
              <a:t>   } </a:t>
            </a:r>
            <a:r>
              <a:rPr dirty="0"/>
              <a:t>// end </a:t>
            </a:r>
            <a:r>
              <a:rPr dirty="0" err="1"/>
              <a:t>getPhoneNumber</a:t>
            </a:r>
            <a:endParaRPr dirty="0">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dirty="0">
              <a:solidFill>
                <a:srgbClr val="000000"/>
              </a:solidFill>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dirty="0">
                <a:solidFill>
                  <a:srgbClr val="000000"/>
                </a:solidFill>
              </a:rPr>
              <a:t>} </a:t>
            </a:r>
            <a:r>
              <a:rPr dirty="0"/>
              <a:t>// end </a:t>
            </a:r>
            <a:r>
              <a:rPr dirty="0" err="1"/>
              <a:t>TelephoneDirectory</a:t>
            </a:r>
            <a:endParaRPr dirty="0">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dirty="0">
              <a:solidFill>
                <a:srgbClr val="000000"/>
              </a:solidFill>
              <a:latin typeface="+mj-lt"/>
              <a:ea typeface="+mj-ea"/>
              <a:cs typeface="+mj-cs"/>
              <a:sym typeface="Helvetica"/>
            </a:endParaRPr>
          </a:p>
        </p:txBody>
      </p:sp>
    </p:spTree>
    <p:extLst>
      <p:ext uri="{BB962C8B-B14F-4D97-AF65-F5344CB8AC3E}">
        <p14:creationId xmlns:p14="http://schemas.microsoft.com/office/powerpoint/2010/main" val="530299467"/>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itle 1"/>
          <p:cNvSpPr txBox="1">
            <a:spLocks noGrp="1"/>
          </p:cNvSpPr>
          <p:nvPr>
            <p:ph type="title"/>
          </p:nvPr>
        </p:nvSpPr>
        <p:spPr>
          <a:xfrm>
            <a:off x="315217" y="181463"/>
            <a:ext cx="8513565" cy="807816"/>
          </a:xfrm>
          <a:prstGeom prst="rect">
            <a:avLst/>
          </a:prstGeom>
        </p:spPr>
        <p:txBody>
          <a:bodyPr>
            <a:normAutofit fontScale="90000"/>
          </a:bodyPr>
          <a:lstStyle/>
          <a:p>
            <a:r>
              <a:rPr lang="en-US" dirty="0"/>
              <a:t>Example | </a:t>
            </a:r>
            <a:r>
              <a:rPr dirty="0"/>
              <a:t>Frequency of Words</a:t>
            </a:r>
          </a:p>
        </p:txBody>
      </p:sp>
      <p:sp>
        <p:nvSpPr>
          <p:cNvPr id="139" name="/** A driver that demonstrates the class FrequencyCounter.  */…"/>
          <p:cNvSpPr txBox="1"/>
          <p:nvPr/>
        </p:nvSpPr>
        <p:spPr>
          <a:xfrm>
            <a:off x="449975" y="1009650"/>
            <a:ext cx="7310995" cy="5262979"/>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sz="1600" b="1">
                <a:solidFill>
                  <a:srgbClr val="008400"/>
                </a:solidFill>
                <a:latin typeface="Menlo"/>
                <a:ea typeface="Menlo"/>
                <a:cs typeface="Menlo"/>
                <a:sym typeface="Menlo"/>
              </a:defRPr>
            </a:pPr>
            <a:r>
              <a:rPr dirty="0"/>
              <a:t>/**</a:t>
            </a:r>
            <a:r>
              <a:rPr dirty="0">
                <a:solidFill>
                  <a:srgbClr val="000000"/>
                </a:solidFill>
                <a:latin typeface="+mj-lt"/>
                <a:ea typeface="+mj-ea"/>
                <a:cs typeface="+mj-cs"/>
                <a:sym typeface="Helvetica"/>
              </a:rPr>
              <a:t> </a:t>
            </a:r>
            <a:r>
              <a:rPr dirty="0"/>
              <a:t>A driver that demonstrates the class </a:t>
            </a:r>
            <a:r>
              <a:rPr dirty="0" err="1"/>
              <a:t>FrequencyCounter</a:t>
            </a:r>
            <a:r>
              <a:rPr dirty="0"/>
              <a:t>.</a:t>
            </a:r>
            <a:r>
              <a:rPr dirty="0">
                <a:solidFill>
                  <a:srgbClr val="000000"/>
                </a:solidFill>
                <a:latin typeface="+mj-lt"/>
                <a:ea typeface="+mj-ea"/>
                <a:cs typeface="+mj-cs"/>
                <a:sym typeface="Helvetica"/>
              </a:rPr>
              <a:t>  </a:t>
            </a:r>
            <a:r>
              <a:rPr dirty="0"/>
              <a:t>*/</a:t>
            </a:r>
            <a:endParaRPr dirty="0">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rPr dirty="0">
                <a:solidFill>
                  <a:srgbClr val="BA2DA2"/>
                </a:solidFill>
              </a:rPr>
              <a:t>public</a:t>
            </a:r>
            <a:r>
              <a:rPr dirty="0"/>
              <a:t> </a:t>
            </a:r>
            <a:r>
              <a:rPr dirty="0">
                <a:solidFill>
                  <a:srgbClr val="BA2DA2"/>
                </a:solidFill>
              </a:rPr>
              <a:t>class</a:t>
            </a:r>
            <a:r>
              <a:rPr dirty="0"/>
              <a:t> Driver</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r>
              <a:rPr dirty="0">
                <a:solidFill>
                  <a:srgbClr val="BA2DA2"/>
                </a:solidFill>
              </a:rPr>
              <a:t>public</a:t>
            </a:r>
            <a:r>
              <a:rPr dirty="0"/>
              <a:t> </a:t>
            </a:r>
            <a:r>
              <a:rPr dirty="0">
                <a:solidFill>
                  <a:srgbClr val="BA2DA2"/>
                </a:solidFill>
              </a:rPr>
              <a:t>static</a:t>
            </a:r>
            <a:r>
              <a:rPr dirty="0"/>
              <a:t> </a:t>
            </a:r>
            <a:r>
              <a:rPr dirty="0">
                <a:solidFill>
                  <a:srgbClr val="BA2DA2"/>
                </a:solidFill>
              </a:rPr>
              <a:t>void</a:t>
            </a:r>
            <a:r>
              <a:rPr dirty="0"/>
              <a:t> main(String[] </a:t>
            </a:r>
            <a:r>
              <a:rPr dirty="0" err="1"/>
              <a:t>args</a:t>
            </a:r>
            <a:r>
              <a:rPr dirty="0"/>
              <a:t>) </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r>
              <a:rPr dirty="0" err="1"/>
              <a:t>FrequencyCounter</a:t>
            </a:r>
            <a:r>
              <a:rPr dirty="0"/>
              <a:t> </a:t>
            </a:r>
            <a:r>
              <a:rPr dirty="0" err="1"/>
              <a:t>wordCounter</a:t>
            </a:r>
            <a:r>
              <a:rPr dirty="0"/>
              <a:t> = </a:t>
            </a:r>
            <a:r>
              <a:rPr dirty="0">
                <a:solidFill>
                  <a:srgbClr val="BA2DA2"/>
                </a:solidFill>
              </a:rPr>
              <a:t>new</a:t>
            </a:r>
            <a:r>
              <a:rPr dirty="0"/>
              <a:t> </a:t>
            </a:r>
            <a:r>
              <a:rPr dirty="0" err="1"/>
              <a:t>FrequencyCounter</a:t>
            </a:r>
            <a:r>
              <a:rPr dirty="0"/>
              <a:t>();</a:t>
            </a:r>
            <a:endParaRPr dirty="0">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dirty="0">
                <a:solidFill>
                  <a:srgbClr val="000000"/>
                </a:solidFill>
              </a:rPr>
              <a:t>      String </a:t>
            </a:r>
            <a:r>
              <a:rPr dirty="0" err="1">
                <a:solidFill>
                  <a:srgbClr val="000000"/>
                </a:solidFill>
              </a:rPr>
              <a:t>fileName</a:t>
            </a:r>
            <a:r>
              <a:rPr dirty="0">
                <a:solidFill>
                  <a:srgbClr val="000000"/>
                </a:solidFill>
              </a:rPr>
              <a:t> = </a:t>
            </a:r>
            <a:r>
              <a:rPr dirty="0">
                <a:solidFill>
                  <a:srgbClr val="D12F1B"/>
                </a:solidFill>
              </a:rPr>
              <a:t>"Data.txt"</a:t>
            </a:r>
            <a:r>
              <a:rPr dirty="0">
                <a:solidFill>
                  <a:srgbClr val="000000"/>
                </a:solidFill>
              </a:rPr>
              <a:t>; </a:t>
            </a:r>
            <a:r>
              <a:rPr dirty="0"/>
              <a:t>// Or file name could be read</a:t>
            </a:r>
            <a:endParaRPr dirty="0">
              <a:solidFill>
                <a:srgbClr val="000000"/>
              </a:solidFill>
              <a:latin typeface="+mj-lt"/>
              <a:ea typeface="+mj-ea"/>
              <a:cs typeface="+mj-cs"/>
              <a:sym typeface="Helvetica"/>
            </a:endParaRPr>
          </a:p>
          <a:p>
            <a:pPr defTabSz="344804">
              <a:tabLst>
                <a:tab pos="342900" algn="l"/>
              </a:tabLst>
              <a:defRPr sz="1600">
                <a:latin typeface="+mj-lt"/>
                <a:ea typeface="+mj-ea"/>
                <a:cs typeface="+mj-cs"/>
                <a:sym typeface="Helvetica"/>
              </a:defRPr>
            </a:pPr>
            <a:endParaRPr dirty="0">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r>
              <a:rPr dirty="0">
                <a:solidFill>
                  <a:srgbClr val="BA2DA2"/>
                </a:solidFill>
              </a:rPr>
              <a:t>try</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Scanner data = </a:t>
            </a:r>
            <a:r>
              <a:rPr dirty="0">
                <a:solidFill>
                  <a:srgbClr val="BA2DA2"/>
                </a:solidFill>
              </a:rPr>
              <a:t>new</a:t>
            </a:r>
            <a:r>
              <a:rPr dirty="0"/>
              <a:t> Scanner(</a:t>
            </a:r>
            <a:r>
              <a:rPr dirty="0">
                <a:solidFill>
                  <a:srgbClr val="BA2DA2"/>
                </a:solidFill>
              </a:rPr>
              <a:t>new</a:t>
            </a:r>
            <a:r>
              <a:rPr dirty="0"/>
              <a:t> File(</a:t>
            </a:r>
            <a:r>
              <a:rPr dirty="0" err="1"/>
              <a:t>fileName</a:t>
            </a:r>
            <a:r>
              <a:rPr dirty="0"/>
              <a:t>));</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r>
              <a:rPr dirty="0" err="1"/>
              <a:t>wordCounter.readFile</a:t>
            </a:r>
            <a:r>
              <a:rPr dirty="0"/>
              <a:t>(data);</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r>
              <a:rPr dirty="0">
                <a:solidFill>
                  <a:srgbClr val="BA2DA2"/>
                </a:solidFill>
              </a:rPr>
              <a:t>catch</a:t>
            </a:r>
            <a:r>
              <a:rPr dirty="0"/>
              <a:t> (</a:t>
            </a:r>
            <a:r>
              <a:rPr dirty="0" err="1"/>
              <a:t>FileNotFoundException</a:t>
            </a:r>
            <a:r>
              <a:rPr dirty="0"/>
              <a:t> e)</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r>
              <a:rPr dirty="0" err="1"/>
              <a:t>System.out.println</a:t>
            </a:r>
            <a:r>
              <a:rPr dirty="0"/>
              <a:t>(</a:t>
            </a:r>
            <a:r>
              <a:rPr dirty="0">
                <a:solidFill>
                  <a:srgbClr val="D12F1B"/>
                </a:solidFill>
              </a:rPr>
              <a:t>"File not found: "</a:t>
            </a:r>
            <a:r>
              <a:rPr dirty="0"/>
              <a:t> + </a:t>
            </a:r>
            <a:r>
              <a:rPr dirty="0" err="1"/>
              <a:t>e.getMessage</a:t>
            </a:r>
            <a:r>
              <a:rPr dirty="0"/>
              <a:t>());</a:t>
            </a: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600">
                <a:latin typeface="+mj-lt"/>
                <a:ea typeface="+mj-ea"/>
                <a:cs typeface="+mj-cs"/>
                <a:sym typeface="Helvetica"/>
              </a:defRPr>
            </a:pPr>
            <a:endParaRPr dirty="0">
              <a:latin typeface="+mj-lt"/>
              <a:ea typeface="+mj-ea"/>
              <a:cs typeface="+mj-cs"/>
              <a:sym typeface="Helvetica"/>
            </a:endParaRPr>
          </a:p>
          <a:p>
            <a:pPr defTabSz="344804">
              <a:tabLst>
                <a:tab pos="342900" algn="l"/>
              </a:tabLst>
              <a:defRPr sz="1600">
                <a:latin typeface="Menlo"/>
                <a:ea typeface="Menlo"/>
                <a:cs typeface="Menlo"/>
                <a:sym typeface="Menlo"/>
              </a:defRPr>
            </a:pPr>
            <a:r>
              <a:rPr dirty="0"/>
              <a:t>      </a:t>
            </a:r>
            <a:r>
              <a:rPr dirty="0" err="1"/>
              <a:t>wordCounter.display</a:t>
            </a:r>
            <a:r>
              <a:rPr dirty="0"/>
              <a:t>();</a:t>
            </a:r>
            <a:endParaRPr dirty="0">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dirty="0">
                <a:solidFill>
                  <a:srgbClr val="000000"/>
                </a:solidFill>
              </a:rPr>
              <a:t>   }  </a:t>
            </a:r>
            <a:r>
              <a:rPr dirty="0"/>
              <a:t>// end main</a:t>
            </a:r>
            <a:endParaRPr dirty="0">
              <a:solidFill>
                <a:srgbClr val="000000"/>
              </a:solidFill>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dirty="0">
                <a:solidFill>
                  <a:srgbClr val="000000"/>
                </a:solidFill>
              </a:rPr>
              <a:t>}  </a:t>
            </a:r>
            <a:r>
              <a:rPr dirty="0"/>
              <a:t>// end Driver</a:t>
            </a:r>
          </a:p>
        </p:txBody>
      </p:sp>
    </p:spTree>
    <p:extLst>
      <p:ext uri="{BB962C8B-B14F-4D97-AF65-F5344CB8AC3E}">
        <p14:creationId xmlns:p14="http://schemas.microsoft.com/office/powerpoint/2010/main" val="62041504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1"/>
          <p:cNvSpPr txBox="1">
            <a:spLocks noGrp="1"/>
          </p:cNvSpPr>
          <p:nvPr>
            <p:ph type="title"/>
          </p:nvPr>
        </p:nvSpPr>
        <p:spPr>
          <a:prstGeom prst="rect">
            <a:avLst/>
          </a:prstGeom>
        </p:spPr>
        <p:txBody>
          <a:bodyPr/>
          <a:lstStyle>
            <a:lvl1pPr defTabSz="841247">
              <a:defRPr sz="4048"/>
            </a:lvl1pPr>
          </a:lstStyle>
          <a:p>
            <a:r>
              <a:rPr dirty="0"/>
              <a:t>Dictionary</a:t>
            </a:r>
            <a:r>
              <a:rPr lang="en-US" dirty="0"/>
              <a:t> (ADT) | Specifications </a:t>
            </a:r>
            <a:endParaRPr dirty="0"/>
          </a:p>
        </p:txBody>
      </p:sp>
      <p:sp>
        <p:nvSpPr>
          <p:cNvPr id="54" name="Content Placeholder 2"/>
          <p:cNvSpPr txBox="1">
            <a:spLocks noGrp="1"/>
          </p:cNvSpPr>
          <p:nvPr>
            <p:ph type="body" idx="1"/>
          </p:nvPr>
        </p:nvSpPr>
        <p:spPr>
          <a:prstGeom prst="rect">
            <a:avLst/>
          </a:prstGeom>
        </p:spPr>
        <p:txBody>
          <a:bodyPr/>
          <a:lstStyle/>
          <a:p>
            <a:r>
              <a:rPr lang="en-US" dirty="0"/>
              <a:t>Collection of </a:t>
            </a:r>
            <a:r>
              <a:rPr lang="en-US" b="1" dirty="0">
                <a:solidFill>
                  <a:srgbClr val="7030A0"/>
                </a:solidFill>
              </a:rPr>
              <a:t>key-value</a:t>
            </a:r>
            <a:r>
              <a:rPr lang="en-US" dirty="0"/>
              <a:t> pairs</a:t>
            </a:r>
          </a:p>
          <a:p>
            <a:r>
              <a:rPr lang="en-US" dirty="0"/>
              <a:t>Each entry (in the dictionary) contains</a:t>
            </a:r>
          </a:p>
          <a:p>
            <a:pPr lvl="1"/>
            <a:r>
              <a:rPr lang="en-US" sz="2000" dirty="0"/>
              <a:t>Keyword, search key</a:t>
            </a:r>
          </a:p>
          <a:p>
            <a:pPr lvl="1"/>
            <a:r>
              <a:rPr lang="en-US" sz="2000" dirty="0"/>
              <a:t>Value</a:t>
            </a:r>
          </a:p>
          <a:p>
            <a:r>
              <a:rPr dirty="0"/>
              <a:t>Synonyms for Dictionary</a:t>
            </a:r>
          </a:p>
          <a:p>
            <a:pPr lvl="1"/>
            <a:r>
              <a:rPr sz="2000" dirty="0"/>
              <a:t>Map</a:t>
            </a:r>
          </a:p>
          <a:p>
            <a:pPr lvl="1"/>
            <a:r>
              <a:rPr lang="en-US" sz="2000" dirty="0"/>
              <a:t>Look-up Table</a:t>
            </a:r>
            <a:endParaRPr sz="2000" dirty="0"/>
          </a:p>
          <a:p>
            <a:pPr lvl="1"/>
            <a:r>
              <a:rPr sz="2000" dirty="0"/>
              <a:t>Associative array</a:t>
            </a:r>
          </a:p>
          <a:p>
            <a:endParaRPr lang="en-US" sz="2000" dirty="0">
              <a:solidFill>
                <a:srgbClr val="7030A0"/>
              </a:solidFill>
            </a:endParaRPr>
          </a:p>
        </p:txBody>
      </p:sp>
    </p:spTree>
    <p:extLst>
      <p:ext uri="{BB962C8B-B14F-4D97-AF65-F5344CB8AC3E}">
        <p14:creationId xmlns:p14="http://schemas.microsoft.com/office/powerpoint/2010/main" val="3810974725"/>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249434" y="171449"/>
            <a:ext cx="8513565" cy="807816"/>
          </a:xfrm>
          <a:prstGeom prst="rect">
            <a:avLst/>
          </a:prstGeom>
        </p:spPr>
        <p:txBody>
          <a:bodyPr/>
          <a:lstStyle/>
          <a:p>
            <a:pPr defTabSz="768095">
              <a:defRPr sz="3696"/>
            </a:pPr>
            <a:r>
              <a:rPr sz="4000" dirty="0"/>
              <a:t>Class </a:t>
            </a:r>
            <a:r>
              <a:rPr sz="4000" dirty="0" err="1">
                <a:latin typeface="Courier New"/>
                <a:ea typeface="Courier New"/>
                <a:cs typeface="Courier New"/>
                <a:sym typeface="Courier New"/>
              </a:rPr>
              <a:t>FrequencyCounter</a:t>
            </a:r>
            <a:r>
              <a:rPr sz="4000" dirty="0"/>
              <a:t> </a:t>
            </a:r>
            <a:r>
              <a:rPr sz="3200" dirty="0"/>
              <a:t>(1</a:t>
            </a:r>
            <a:r>
              <a:rPr lang="en-US" sz="3200" dirty="0"/>
              <a:t> of 3</a:t>
            </a:r>
            <a:r>
              <a:rPr sz="3200" dirty="0"/>
              <a:t>)</a:t>
            </a:r>
            <a:endParaRPr dirty="0"/>
          </a:p>
        </p:txBody>
      </p:sp>
      <p:sp>
        <p:nvSpPr>
          <p:cNvPr id="143" name="/** A class that counts the number of times each word occurs in a document. */…"/>
          <p:cNvSpPr txBox="1"/>
          <p:nvPr/>
        </p:nvSpPr>
        <p:spPr>
          <a:xfrm>
            <a:off x="424137" y="1281947"/>
            <a:ext cx="8164160" cy="2149957"/>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sz="1500">
                <a:solidFill>
                  <a:srgbClr val="008400"/>
                </a:solidFill>
                <a:latin typeface="Menlo"/>
                <a:ea typeface="Menlo"/>
                <a:cs typeface="Menlo"/>
                <a:sym typeface="Menlo"/>
              </a:defRPr>
            </a:pPr>
            <a:r>
              <a:rPr dirty="0"/>
              <a:t>/**</a:t>
            </a:r>
            <a:r>
              <a:rPr dirty="0">
                <a:solidFill>
                  <a:srgbClr val="000000"/>
                </a:solidFill>
                <a:latin typeface="+mj-lt"/>
                <a:ea typeface="+mj-ea"/>
                <a:cs typeface="+mj-cs"/>
                <a:sym typeface="Helvetica"/>
              </a:rPr>
              <a:t> </a:t>
            </a:r>
            <a:r>
              <a:rPr dirty="0"/>
              <a:t>A class that counts the number of times each word occurs in a document.</a:t>
            </a:r>
            <a:r>
              <a:rPr dirty="0">
                <a:solidFill>
                  <a:srgbClr val="000000"/>
                </a:solidFill>
                <a:latin typeface="+mj-lt"/>
                <a:ea typeface="+mj-ea"/>
                <a:cs typeface="+mj-cs"/>
                <a:sym typeface="Helvetica"/>
              </a:rPr>
              <a:t> </a:t>
            </a:r>
            <a:r>
              <a:rPr dirty="0"/>
              <a:t>*/</a:t>
            </a:r>
            <a:endParaRPr dirty="0">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dirty="0">
                <a:solidFill>
                  <a:srgbClr val="BA2DA2"/>
                </a:solidFill>
              </a:rPr>
              <a:t>public</a:t>
            </a:r>
            <a:r>
              <a:rPr dirty="0"/>
              <a:t> </a:t>
            </a:r>
            <a:r>
              <a:rPr dirty="0">
                <a:solidFill>
                  <a:srgbClr val="BA2DA2"/>
                </a:solidFill>
              </a:rPr>
              <a:t>class</a:t>
            </a:r>
            <a:r>
              <a:rPr dirty="0"/>
              <a:t> </a:t>
            </a:r>
            <a:r>
              <a:rPr dirty="0" err="1"/>
              <a:t>FrequencyCounter</a:t>
            </a: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a:t>
            </a: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err="1"/>
              <a:t>DictionaryInterface</a:t>
            </a:r>
            <a:r>
              <a:rPr dirty="0"/>
              <a:t>&lt;String, Integer&gt; </a:t>
            </a:r>
            <a:r>
              <a:rPr dirty="0" err="1"/>
              <a:t>wordTable</a:t>
            </a:r>
            <a:r>
              <a:rPr dirty="0"/>
              <a:t>;</a:t>
            </a:r>
            <a:endParaRPr dirty="0">
              <a:latin typeface="+mj-lt"/>
              <a:ea typeface="+mj-ea"/>
              <a:cs typeface="+mj-cs"/>
              <a:sym typeface="Helvetica"/>
            </a:endParaRPr>
          </a:p>
          <a:p>
            <a:pPr defTabSz="344804">
              <a:tabLst>
                <a:tab pos="342900" algn="l"/>
              </a:tabLst>
              <a:defRPr sz="1500">
                <a:latin typeface="+mj-lt"/>
                <a:ea typeface="+mj-ea"/>
                <a:cs typeface="+mj-cs"/>
                <a:sym typeface="Helvetica"/>
              </a:defRPr>
            </a:pP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public</a:t>
            </a:r>
            <a:r>
              <a:rPr dirty="0"/>
              <a:t> </a:t>
            </a:r>
            <a:r>
              <a:rPr dirty="0" err="1"/>
              <a:t>FrequencyCounter</a:t>
            </a:r>
            <a:r>
              <a:rPr dirty="0"/>
              <a:t>() </a:t>
            </a: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a:t>
            </a:r>
            <a:r>
              <a:rPr dirty="0" err="1"/>
              <a:t>wordTable</a:t>
            </a:r>
            <a:r>
              <a:rPr dirty="0"/>
              <a:t> = </a:t>
            </a:r>
            <a:r>
              <a:rPr dirty="0">
                <a:solidFill>
                  <a:srgbClr val="BA2DA2"/>
                </a:solidFill>
              </a:rPr>
              <a:t>new</a:t>
            </a:r>
            <a:r>
              <a:rPr dirty="0"/>
              <a:t> </a:t>
            </a:r>
            <a:r>
              <a:rPr dirty="0" err="1"/>
              <a:t>SortedDictionary</a:t>
            </a:r>
            <a:r>
              <a:rPr dirty="0"/>
              <a:t>&lt;&gt;();</a:t>
            </a:r>
            <a:endParaRPr dirty="0">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default constructor</a:t>
            </a:r>
          </a:p>
        </p:txBody>
      </p:sp>
    </p:spTree>
    <p:extLst>
      <p:ext uri="{BB962C8B-B14F-4D97-AF65-F5344CB8AC3E}">
        <p14:creationId xmlns:p14="http://schemas.microsoft.com/office/powerpoint/2010/main" val="312297872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itle 1"/>
          <p:cNvSpPr txBox="1">
            <a:spLocks noGrp="1"/>
          </p:cNvSpPr>
          <p:nvPr>
            <p:ph type="title"/>
          </p:nvPr>
        </p:nvSpPr>
        <p:spPr>
          <a:xfrm>
            <a:off x="249435" y="0"/>
            <a:ext cx="8513565" cy="807816"/>
          </a:xfrm>
          <a:prstGeom prst="rect">
            <a:avLst/>
          </a:prstGeom>
        </p:spPr>
        <p:txBody>
          <a:bodyPr/>
          <a:lstStyle/>
          <a:p>
            <a:pPr defTabSz="768095">
              <a:defRPr sz="3696"/>
            </a:pPr>
            <a:r>
              <a:rPr sz="4000" dirty="0"/>
              <a:t>Class </a:t>
            </a:r>
            <a:r>
              <a:rPr sz="4000" dirty="0" err="1">
                <a:latin typeface="Courier New"/>
                <a:ea typeface="Courier New"/>
                <a:cs typeface="Courier New"/>
                <a:sym typeface="Courier New"/>
              </a:rPr>
              <a:t>FrequencyCounter</a:t>
            </a:r>
            <a:r>
              <a:rPr sz="4000" dirty="0"/>
              <a:t> </a:t>
            </a:r>
            <a:r>
              <a:rPr sz="3200" dirty="0"/>
              <a:t>(2</a:t>
            </a:r>
            <a:r>
              <a:rPr lang="en-US" sz="3200" dirty="0"/>
              <a:t> of 3</a:t>
            </a:r>
            <a:r>
              <a:rPr sz="3200" dirty="0"/>
              <a:t>)</a:t>
            </a:r>
            <a:endParaRPr dirty="0"/>
          </a:p>
        </p:txBody>
      </p:sp>
      <p:sp>
        <p:nvSpPr>
          <p:cNvPr id="146" name="Content Placeholder 2"/>
          <p:cNvSpPr txBox="1">
            <a:spLocks noGrp="1"/>
          </p:cNvSpPr>
          <p:nvPr>
            <p:ph type="body" sz="quarter" idx="1"/>
          </p:nvPr>
        </p:nvSpPr>
        <p:spPr>
          <a:xfrm>
            <a:off x="4506217" y="5214817"/>
            <a:ext cx="4180583" cy="968599"/>
          </a:xfrm>
          <a:prstGeom prst="rect">
            <a:avLst/>
          </a:prstGeom>
        </p:spPr>
        <p:txBody>
          <a:bodyPr/>
          <a:lstStyle/>
          <a:p>
            <a:pPr defTabSz="640079">
              <a:defRPr sz="2520"/>
            </a:pPr>
            <a:r>
              <a:t>The method </a:t>
            </a:r>
            <a:r>
              <a:rPr>
                <a:latin typeface="Courier New"/>
                <a:ea typeface="Courier New"/>
                <a:cs typeface="Courier New"/>
                <a:sym typeface="Courier New"/>
              </a:rPr>
              <a:t>readFile</a:t>
            </a:r>
            <a:r>
              <a:t> of class </a:t>
            </a:r>
            <a:r>
              <a:rPr>
                <a:latin typeface="Courier New"/>
                <a:ea typeface="Courier New"/>
                <a:cs typeface="Courier New"/>
                <a:sym typeface="Courier New"/>
              </a:rPr>
              <a:t>FrequencyCounter</a:t>
            </a:r>
          </a:p>
        </p:txBody>
      </p:sp>
      <p:sp>
        <p:nvSpPr>
          <p:cNvPr id="147" name="/** Reads a text file of words and counts their frequencies of occurrence.…"/>
          <p:cNvSpPr txBox="1"/>
          <p:nvPr/>
        </p:nvSpPr>
        <p:spPr>
          <a:xfrm>
            <a:off x="249435" y="807814"/>
            <a:ext cx="8288931" cy="52095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a:solidFill>
                  <a:srgbClr val="008400"/>
                </a:solidFill>
                <a:latin typeface="Menlo"/>
                <a:ea typeface="Menlo"/>
                <a:cs typeface="Menlo"/>
                <a:sym typeface="Menlo"/>
              </a:defRPr>
            </a:pPr>
            <a:r>
              <a:rPr>
                <a:solidFill>
                  <a:srgbClr val="000000"/>
                </a:solidFill>
              </a:rPr>
              <a:t>  </a:t>
            </a:r>
            <a:r>
              <a:t>/** Reads a text file of words and counts their frequencies of occurrence.</a:t>
            </a:r>
            <a:endParaRPr>
              <a:solidFill>
                <a:srgbClr val="000000"/>
              </a:solidFill>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t>       </a:t>
            </a:r>
            <a:r>
              <a:rPr b="1"/>
              <a:t>@param</a:t>
            </a:r>
            <a:r>
              <a:t> data  A text scanner for the text file of data. */</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public</a:t>
            </a:r>
            <a:r>
              <a:t> </a:t>
            </a:r>
            <a:r>
              <a:rPr>
                <a:solidFill>
                  <a:srgbClr val="BA2DA2"/>
                </a:solidFill>
              </a:rPr>
              <a:t>void</a:t>
            </a:r>
            <a:r>
              <a:t> readFile(Scanner data)</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data.useDelimiter(</a:t>
            </a:r>
            <a:r>
              <a:rPr>
                <a:solidFill>
                  <a:srgbClr val="D12F1B"/>
                </a:solidFill>
              </a:rPr>
              <a:t>"\\W+"</a:t>
            </a:r>
            <a:r>
              <a:t>);</a:t>
            </a:r>
            <a:endParaRPr>
              <a:latin typeface="+mj-lt"/>
              <a:ea typeface="+mj-ea"/>
              <a:cs typeface="+mj-cs"/>
              <a:sym typeface="Helvetica"/>
            </a:endParaRPr>
          </a:p>
          <a:p>
            <a:pPr defTabSz="344804">
              <a:tabLst>
                <a:tab pos="342900" algn="l"/>
              </a:tabLst>
              <a:defRPr>
                <a:latin typeface="+mj-lt"/>
                <a:ea typeface="+mj-ea"/>
                <a:cs typeface="+mj-cs"/>
                <a:sym typeface="Helvetica"/>
              </a:defRPr>
            </a:pP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while</a:t>
            </a:r>
            <a:r>
              <a:t> (data.hasNext())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String nextWord = data.next();</a:t>
            </a:r>
            <a:endParaRPr>
              <a:latin typeface="+mj-lt"/>
              <a:ea typeface="+mj-ea"/>
              <a:cs typeface="+mj-cs"/>
              <a:sym typeface="Helvetica"/>
            </a:endParaRPr>
          </a:p>
          <a:p>
            <a:pPr defTabSz="344804">
              <a:tabLst>
                <a:tab pos="342900" algn="l"/>
              </a:tabLst>
              <a:defRPr>
                <a:latin typeface="Menlo"/>
                <a:ea typeface="Menlo"/>
                <a:cs typeface="Menlo"/>
                <a:sym typeface="Menlo"/>
              </a:defRPr>
            </a:pPr>
            <a:r>
              <a:t>         nextWord = nextWord.toLowerCase();</a:t>
            </a:r>
            <a:endParaRPr>
              <a:latin typeface="+mj-lt"/>
              <a:ea typeface="+mj-ea"/>
              <a:cs typeface="+mj-cs"/>
              <a:sym typeface="Helvetica"/>
            </a:endParaRPr>
          </a:p>
          <a:p>
            <a:pPr defTabSz="344804">
              <a:tabLst>
                <a:tab pos="342900" algn="l"/>
              </a:tabLst>
              <a:defRPr>
                <a:latin typeface="Menlo"/>
                <a:ea typeface="Menlo"/>
                <a:cs typeface="Menlo"/>
                <a:sym typeface="Menlo"/>
              </a:defRPr>
            </a:pPr>
            <a:r>
              <a:t>         Integer frequency = wordTable.getValue(nextWord);</a:t>
            </a:r>
            <a:endParaRPr>
              <a:latin typeface="+mj-lt"/>
              <a:ea typeface="+mj-ea"/>
              <a:cs typeface="+mj-cs"/>
              <a:sym typeface="Helvetica"/>
            </a:endParaRPr>
          </a:p>
          <a:p>
            <a:pPr defTabSz="344804">
              <a:tabLst>
                <a:tab pos="342900" algn="l"/>
              </a:tabLst>
              <a:defRPr>
                <a:latin typeface="+mj-lt"/>
                <a:ea typeface="+mj-ea"/>
                <a:cs typeface="+mj-cs"/>
                <a:sym typeface="Helvetica"/>
              </a:defRPr>
            </a:pP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if</a:t>
            </a:r>
            <a:r>
              <a:t> (frequency == </a:t>
            </a:r>
            <a:r>
              <a:rPr>
                <a:solidFill>
                  <a:srgbClr val="BA2DA2"/>
                </a:solidFill>
              </a:rPr>
              <a:t>null</a:t>
            </a:r>
            <a:r>
              <a:t>)</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Add new word to table</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wordTable.add(nextWord, </a:t>
            </a:r>
            <a:r>
              <a:rPr>
                <a:solidFill>
                  <a:srgbClr val="BA2DA2"/>
                </a:solidFill>
              </a:rPr>
              <a:t>new</a:t>
            </a:r>
            <a:r>
              <a:t> Integer(</a:t>
            </a:r>
            <a:r>
              <a:rPr>
                <a:solidFill>
                  <a:srgbClr val="272AD8"/>
                </a:solidFill>
              </a:rPr>
              <a:t>1</a:t>
            </a:r>
            <a:r>
              <a: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else</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Increment count of existing word; replace wordTable entry</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frequency++;</a:t>
            </a:r>
            <a:endParaRPr>
              <a:latin typeface="+mj-lt"/>
              <a:ea typeface="+mj-ea"/>
              <a:cs typeface="+mj-cs"/>
              <a:sym typeface="Helvetica"/>
            </a:endParaRPr>
          </a:p>
          <a:p>
            <a:pPr defTabSz="344804">
              <a:tabLst>
                <a:tab pos="342900" algn="l"/>
              </a:tabLst>
              <a:defRPr>
                <a:latin typeface="Menlo"/>
                <a:ea typeface="Menlo"/>
                <a:cs typeface="Menlo"/>
                <a:sym typeface="Menlo"/>
              </a:defRPr>
            </a:pPr>
            <a:r>
              <a:t>            wordTable.add(nextWord, frequency);</a:t>
            </a:r>
            <a:endParaRPr>
              <a:latin typeface="+mj-lt"/>
              <a:ea typeface="+mj-ea"/>
              <a:cs typeface="+mj-cs"/>
              <a:sym typeface="Helvetica"/>
            </a:endParaRPr>
          </a:p>
          <a:p>
            <a:pPr defTabSz="344804">
              <a:tabLst>
                <a:tab pos="342900" algn="l"/>
              </a:tabLst>
              <a:defRPr>
                <a:latin typeface="Menlo"/>
                <a:ea typeface="Menlo"/>
                <a:cs typeface="Menlo"/>
                <a:sym typeface="Menlo"/>
              </a:defRPr>
            </a:pPr>
            <a:r>
              <a:t>         } </a:t>
            </a:r>
            <a:r>
              <a:rPr>
                <a:solidFill>
                  <a:srgbClr val="008400"/>
                </a:solidFill>
              </a:rPr>
              <a:t>// end if</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data.close();</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readFile</a:t>
            </a:r>
          </a:p>
        </p:txBody>
      </p:sp>
    </p:spTree>
    <p:extLst>
      <p:ext uri="{BB962C8B-B14F-4D97-AF65-F5344CB8AC3E}">
        <p14:creationId xmlns:p14="http://schemas.microsoft.com/office/powerpoint/2010/main" val="4020991488"/>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itle 1"/>
          <p:cNvSpPr txBox="1">
            <a:spLocks noGrp="1"/>
          </p:cNvSpPr>
          <p:nvPr>
            <p:ph type="title"/>
          </p:nvPr>
        </p:nvSpPr>
        <p:spPr>
          <a:xfrm>
            <a:off x="301988" y="160019"/>
            <a:ext cx="8513565" cy="807816"/>
          </a:xfrm>
          <a:prstGeom prst="rect">
            <a:avLst/>
          </a:prstGeom>
        </p:spPr>
        <p:txBody>
          <a:bodyPr/>
          <a:lstStyle/>
          <a:p>
            <a:pPr defTabSz="768095">
              <a:defRPr sz="3696"/>
            </a:pPr>
            <a:r>
              <a:rPr sz="4000" dirty="0"/>
              <a:t>Class </a:t>
            </a:r>
            <a:r>
              <a:rPr sz="4000" dirty="0" err="1">
                <a:latin typeface="Courier New"/>
                <a:ea typeface="Courier New"/>
                <a:cs typeface="Courier New"/>
                <a:sym typeface="Courier New"/>
              </a:rPr>
              <a:t>FrequencyCounter</a:t>
            </a:r>
            <a:r>
              <a:rPr sz="4000" dirty="0"/>
              <a:t> </a:t>
            </a:r>
            <a:r>
              <a:rPr sz="3200" dirty="0"/>
              <a:t>(</a:t>
            </a:r>
            <a:r>
              <a:rPr lang="en-US" sz="3200" dirty="0"/>
              <a:t>3 of </a:t>
            </a:r>
            <a:r>
              <a:rPr sz="3200" dirty="0"/>
              <a:t>3)</a:t>
            </a:r>
            <a:endParaRPr dirty="0"/>
          </a:p>
        </p:txBody>
      </p:sp>
      <p:sp>
        <p:nvSpPr>
          <p:cNvPr id="150" name="Content Placeholder 2"/>
          <p:cNvSpPr txBox="1">
            <a:spLocks noGrp="1"/>
          </p:cNvSpPr>
          <p:nvPr>
            <p:ph type="body" sz="quarter" idx="1"/>
          </p:nvPr>
        </p:nvSpPr>
        <p:spPr>
          <a:xfrm>
            <a:off x="443971" y="5848708"/>
            <a:ext cx="8229601" cy="581002"/>
          </a:xfrm>
          <a:prstGeom prst="rect">
            <a:avLst/>
          </a:prstGeom>
        </p:spPr>
        <p:txBody>
          <a:bodyPr/>
          <a:lstStyle/>
          <a:p>
            <a:pPr defTabSz="548640">
              <a:defRPr sz="2160"/>
            </a:pPr>
            <a:r>
              <a:rPr dirty="0"/>
              <a:t>The method </a:t>
            </a:r>
            <a:r>
              <a:rPr dirty="0">
                <a:latin typeface="Courier New"/>
                <a:ea typeface="Courier New"/>
                <a:cs typeface="Courier New"/>
                <a:sym typeface="Courier New"/>
              </a:rPr>
              <a:t>display</a:t>
            </a:r>
            <a:r>
              <a:rPr dirty="0"/>
              <a:t> of class </a:t>
            </a:r>
            <a:r>
              <a:rPr dirty="0" err="1">
                <a:latin typeface="Courier New"/>
                <a:ea typeface="Courier New"/>
                <a:cs typeface="Courier New"/>
                <a:sym typeface="Courier New"/>
              </a:rPr>
              <a:t>FrequencyCounter</a:t>
            </a:r>
            <a:endParaRPr dirty="0">
              <a:latin typeface="Courier New"/>
              <a:ea typeface="Courier New"/>
              <a:cs typeface="Courier New"/>
              <a:sym typeface="Courier New"/>
            </a:endParaRPr>
          </a:p>
        </p:txBody>
      </p:sp>
      <p:sp>
        <p:nvSpPr>
          <p:cNvPr id="151" name="/** Displays words and their frequencies of occurrence. */…"/>
          <p:cNvSpPr txBox="1"/>
          <p:nvPr/>
        </p:nvSpPr>
        <p:spPr>
          <a:xfrm>
            <a:off x="443971" y="1239614"/>
            <a:ext cx="7903369" cy="2862322"/>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Displays words and their frequencies of occurrence. */</a:t>
            </a:r>
            <a:endParaRPr dirty="0">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public</a:t>
            </a:r>
            <a:r>
              <a:rPr dirty="0"/>
              <a:t> </a:t>
            </a:r>
            <a:r>
              <a:rPr dirty="0">
                <a:solidFill>
                  <a:srgbClr val="BA2DA2"/>
                </a:solidFill>
              </a:rPr>
              <a:t>void</a:t>
            </a:r>
            <a:r>
              <a:rPr dirty="0"/>
              <a:t> display()</a:t>
            </a: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Iterator&lt;String&gt;  </a:t>
            </a:r>
            <a:r>
              <a:rPr dirty="0" err="1"/>
              <a:t>keyIterator</a:t>
            </a:r>
            <a:r>
              <a:rPr dirty="0"/>
              <a:t>   = </a:t>
            </a:r>
            <a:r>
              <a:rPr dirty="0" err="1"/>
              <a:t>wordTable.getKeyIterator</a:t>
            </a:r>
            <a:r>
              <a:rPr dirty="0"/>
              <a:t>();</a:t>
            </a: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Iterator&lt;Integer&gt; </a:t>
            </a:r>
            <a:r>
              <a:rPr dirty="0" err="1"/>
              <a:t>valueIterator</a:t>
            </a:r>
            <a:r>
              <a:rPr dirty="0"/>
              <a:t> = </a:t>
            </a:r>
            <a:r>
              <a:rPr dirty="0" err="1"/>
              <a:t>wordTable.getValueIterator</a:t>
            </a:r>
            <a:r>
              <a:rPr dirty="0"/>
              <a:t>();</a:t>
            </a:r>
            <a:endParaRPr dirty="0">
              <a:latin typeface="+mj-lt"/>
              <a:ea typeface="+mj-ea"/>
              <a:cs typeface="+mj-cs"/>
              <a:sym typeface="Helvetica"/>
            </a:endParaRPr>
          </a:p>
          <a:p>
            <a:pPr defTabSz="344804">
              <a:tabLst>
                <a:tab pos="342900" algn="l"/>
              </a:tabLst>
              <a:defRPr sz="1500">
                <a:latin typeface="+mj-lt"/>
                <a:ea typeface="+mj-ea"/>
                <a:cs typeface="+mj-cs"/>
                <a:sym typeface="Helvetica"/>
              </a:defRPr>
            </a:pP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while</a:t>
            </a:r>
            <a:r>
              <a:rPr dirty="0"/>
              <a:t> (</a:t>
            </a:r>
            <a:r>
              <a:rPr dirty="0" err="1"/>
              <a:t>keyIterator.hasNext</a:t>
            </a:r>
            <a:r>
              <a:rPr dirty="0"/>
              <a:t>())</a:t>
            </a: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500">
                <a:latin typeface="Menlo"/>
                <a:ea typeface="Menlo"/>
                <a:cs typeface="Menlo"/>
                <a:sym typeface="Menlo"/>
              </a:defRPr>
            </a:pPr>
            <a:r>
              <a:rPr dirty="0"/>
              <a:t>         </a:t>
            </a:r>
            <a:r>
              <a:rPr dirty="0" err="1"/>
              <a:t>System.out.println</a:t>
            </a:r>
            <a:r>
              <a:rPr dirty="0"/>
              <a:t>(</a:t>
            </a:r>
            <a:r>
              <a:rPr dirty="0" err="1"/>
              <a:t>keyIterator.next</a:t>
            </a:r>
            <a:r>
              <a:rPr dirty="0"/>
              <a:t>() + </a:t>
            </a:r>
            <a:r>
              <a:rPr dirty="0">
                <a:solidFill>
                  <a:srgbClr val="D12F1B"/>
                </a:solidFill>
              </a:rPr>
              <a:t>" "</a:t>
            </a:r>
            <a:r>
              <a:rPr dirty="0"/>
              <a:t> + </a:t>
            </a:r>
            <a:r>
              <a:rPr dirty="0" err="1"/>
              <a:t>valueIterator.next</a:t>
            </a:r>
            <a:r>
              <a:rPr dirty="0"/>
              <a:t>());</a:t>
            </a:r>
            <a:endParaRPr dirty="0">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while    </a:t>
            </a:r>
            <a:endParaRPr dirty="0">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display</a:t>
            </a:r>
            <a:endParaRPr dirty="0">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end </a:t>
            </a:r>
            <a:r>
              <a:rPr dirty="0" err="1"/>
              <a:t>FrequencyCounter</a:t>
            </a:r>
            <a:endParaRPr dirty="0">
              <a:solidFill>
                <a:srgbClr val="000000"/>
              </a:solidFill>
              <a:latin typeface="+mj-lt"/>
              <a:ea typeface="+mj-ea"/>
              <a:cs typeface="+mj-cs"/>
              <a:sym typeface="Helvetica"/>
            </a:endParaRPr>
          </a:p>
        </p:txBody>
      </p:sp>
    </p:spTree>
    <p:extLst>
      <p:ext uri="{BB962C8B-B14F-4D97-AF65-F5344CB8AC3E}">
        <p14:creationId xmlns:p14="http://schemas.microsoft.com/office/powerpoint/2010/main" val="1497233267"/>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itle 1"/>
          <p:cNvSpPr txBox="1">
            <a:spLocks noGrp="1"/>
          </p:cNvSpPr>
          <p:nvPr>
            <p:ph type="title"/>
          </p:nvPr>
        </p:nvSpPr>
        <p:spPr>
          <a:xfrm>
            <a:off x="258233" y="78622"/>
            <a:ext cx="8513234" cy="816042"/>
          </a:xfrm>
          <a:prstGeom prst="rect">
            <a:avLst/>
          </a:prstGeom>
        </p:spPr>
        <p:txBody>
          <a:bodyPr>
            <a:noAutofit/>
          </a:bodyPr>
          <a:lstStyle/>
          <a:p>
            <a:r>
              <a:rPr sz="4000" dirty="0"/>
              <a:t>A Concordance of Words </a:t>
            </a:r>
            <a:r>
              <a:rPr sz="3200" dirty="0"/>
              <a:t>(</a:t>
            </a:r>
            <a:r>
              <a:rPr lang="en-US" sz="3200" dirty="0"/>
              <a:t>1 of 3</a:t>
            </a:r>
            <a:r>
              <a:rPr sz="3200" dirty="0"/>
              <a:t>)</a:t>
            </a:r>
          </a:p>
        </p:txBody>
      </p:sp>
      <p:sp>
        <p:nvSpPr>
          <p:cNvPr id="154" name="Content Placeholder 2"/>
          <p:cNvSpPr txBox="1">
            <a:spLocks noGrp="1"/>
          </p:cNvSpPr>
          <p:nvPr>
            <p:ph type="body" sz="quarter" idx="1"/>
          </p:nvPr>
        </p:nvSpPr>
        <p:spPr>
          <a:xfrm>
            <a:off x="103683" y="913012"/>
            <a:ext cx="8822334" cy="621703"/>
          </a:xfrm>
          <a:prstGeom prst="rect">
            <a:avLst/>
          </a:prstGeom>
        </p:spPr>
        <p:txBody>
          <a:bodyPr/>
          <a:lstStyle>
            <a:lvl1pPr marL="295656" indent="-197104" defTabSz="886968">
              <a:spcBef>
                <a:spcPts val="1400"/>
              </a:spcBef>
              <a:defRPr sz="2328"/>
            </a:lvl1pPr>
          </a:lstStyle>
          <a:p>
            <a:r>
              <a:rPr dirty="0"/>
              <a:t>A concordance provides location (page or line number) of word</a:t>
            </a:r>
          </a:p>
        </p:txBody>
      </p:sp>
      <p:sp>
        <p:nvSpPr>
          <p:cNvPr id="156" name="/** A class that represents a concordance. */…"/>
          <p:cNvSpPr txBox="1"/>
          <p:nvPr/>
        </p:nvSpPr>
        <p:spPr>
          <a:xfrm>
            <a:off x="443971" y="1751329"/>
            <a:ext cx="7856916" cy="2746932"/>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6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A class that represents a concordance.</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rPr>
                <a:solidFill>
                  <a:srgbClr val="BA2DA2"/>
                </a:solidFill>
              </a:rPr>
              <a:t>public</a:t>
            </a:r>
            <a:r>
              <a:t> </a:t>
            </a:r>
            <a:r>
              <a:rPr>
                <a:solidFill>
                  <a:srgbClr val="BA2DA2"/>
                </a:solidFill>
              </a:rPr>
              <a:t>class</a:t>
            </a:r>
            <a:r>
              <a:t> Concordance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private</a:t>
            </a:r>
            <a:r>
              <a:t> DictionaryInterface&lt;String, </a:t>
            </a:r>
          </a:p>
          <a:p>
            <a:pPr defTabSz="344804">
              <a:tabLst>
                <a:tab pos="342900" algn="l"/>
              </a:tabLst>
              <a:defRPr sz="1600">
                <a:latin typeface="Menlo"/>
                <a:ea typeface="Menlo"/>
                <a:cs typeface="Menlo"/>
                <a:sym typeface="Menlo"/>
              </a:defRPr>
            </a:pPr>
            <a:r>
              <a:t>						ListWithIteratorInterface&lt;Integer&gt;&gt; wordTable;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public</a:t>
            </a:r>
            <a:r>
              <a:t> Concordance()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wordTable = </a:t>
            </a:r>
            <a:r>
              <a:rPr>
                <a:solidFill>
                  <a:srgbClr val="BA2DA2"/>
                </a:solidFill>
              </a:rPr>
              <a:t>new</a:t>
            </a:r>
            <a:r>
              <a:t> SortedDictionary&lt;&gt;();</a:t>
            </a:r>
            <a:endParaRPr>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j-lt"/>
              <a:ea typeface="+mj-ea"/>
              <a:cs typeface="+mj-cs"/>
              <a:sym typeface="Helvetica"/>
            </a:endParaRPr>
          </a:p>
        </p:txBody>
      </p:sp>
    </p:spTree>
    <p:extLst>
      <p:ext uri="{BB962C8B-B14F-4D97-AF65-F5344CB8AC3E}">
        <p14:creationId xmlns:p14="http://schemas.microsoft.com/office/powerpoint/2010/main" val="1926287234"/>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itle 1"/>
          <p:cNvSpPr txBox="1">
            <a:spLocks noGrp="1"/>
          </p:cNvSpPr>
          <p:nvPr>
            <p:ph type="title"/>
          </p:nvPr>
        </p:nvSpPr>
        <p:spPr>
          <a:prstGeom prst="rect">
            <a:avLst/>
          </a:prstGeom>
        </p:spPr>
        <p:txBody>
          <a:bodyPr>
            <a:normAutofit fontScale="90000"/>
          </a:bodyPr>
          <a:lstStyle/>
          <a:p>
            <a:r>
              <a:rPr dirty="0"/>
              <a:t>A Concordance of Words </a:t>
            </a:r>
            <a:r>
              <a:rPr lang="en-US" sz="3600" dirty="0"/>
              <a:t>(2 of 3)</a:t>
            </a:r>
            <a:endParaRPr sz="3600" dirty="0"/>
          </a:p>
        </p:txBody>
      </p:sp>
      <p:sp>
        <p:nvSpPr>
          <p:cNvPr id="159" name="/** Reads a text file of words and creates a concordance.…"/>
          <p:cNvSpPr txBox="1"/>
          <p:nvPr/>
        </p:nvSpPr>
        <p:spPr>
          <a:xfrm>
            <a:off x="0" y="691238"/>
            <a:ext cx="8797687" cy="5667709"/>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Reads a text file of words and creates a concordance.</a:t>
            </a:r>
            <a:endParaRPr dirty="0">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latin typeface="+mj-lt"/>
                <a:ea typeface="+mj-ea"/>
                <a:cs typeface="+mj-cs"/>
                <a:sym typeface="Helvetica"/>
              </a:rPr>
              <a:t> </a:t>
            </a:r>
            <a:r>
              <a:rPr dirty="0"/>
              <a:t>  </a:t>
            </a:r>
            <a:r>
              <a:rPr dirty="0">
                <a:solidFill>
                  <a:srgbClr val="BA2DA2"/>
                </a:solidFill>
              </a:rPr>
              <a:t>public</a:t>
            </a:r>
            <a:r>
              <a:rPr dirty="0"/>
              <a:t> </a:t>
            </a:r>
            <a:r>
              <a:rPr dirty="0">
                <a:solidFill>
                  <a:srgbClr val="BA2DA2"/>
                </a:solidFill>
              </a:rPr>
              <a:t>void</a:t>
            </a:r>
            <a:r>
              <a:rPr dirty="0"/>
              <a:t> </a:t>
            </a:r>
            <a:r>
              <a:rPr dirty="0" err="1">
                <a:solidFill>
                  <a:srgbClr val="000000"/>
                </a:solidFill>
              </a:rPr>
              <a:t>readFile</a:t>
            </a:r>
            <a:r>
              <a:rPr dirty="0">
                <a:solidFill>
                  <a:srgbClr val="000000"/>
                </a:solidFill>
              </a:rPr>
              <a:t>(Scanner data) </a:t>
            </a:r>
            <a:r>
              <a:rPr dirty="0">
                <a:solidFill>
                  <a:srgbClr val="000000"/>
                </a:solidFill>
                <a:latin typeface="+mj-lt"/>
                <a:ea typeface="+mj-ea"/>
                <a:cs typeface="+mj-cs"/>
                <a:sym typeface="Helvetica"/>
              </a:rPr>
              <a:t> </a:t>
            </a:r>
            <a:r>
              <a:rPr dirty="0">
                <a:solidFill>
                  <a:srgbClr val="000000"/>
                </a:solidFill>
              </a:rPr>
              <a:t>{</a:t>
            </a:r>
            <a:endParaRPr dirty="0">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err="1">
                <a:solidFill>
                  <a:srgbClr val="BA2DA2"/>
                </a:solidFill>
              </a:rPr>
              <a:t>int</a:t>
            </a:r>
            <a:r>
              <a:rPr dirty="0"/>
              <a:t> </a:t>
            </a:r>
            <a:r>
              <a:rPr dirty="0" err="1"/>
              <a:t>lineNumber</a:t>
            </a:r>
            <a:r>
              <a:rPr dirty="0"/>
              <a:t> = </a:t>
            </a:r>
            <a:r>
              <a:rPr dirty="0">
                <a:solidFill>
                  <a:srgbClr val="272AD8"/>
                </a:solidFill>
              </a:rPr>
              <a:t>1</a:t>
            </a:r>
            <a:r>
              <a:rPr dirty="0"/>
              <a:t>;</a:t>
            </a:r>
            <a:endParaRPr dirty="0">
              <a:latin typeface="+mj-lt"/>
              <a:ea typeface="+mj-ea"/>
              <a:cs typeface="+mj-cs"/>
              <a:sym typeface="Helvetica"/>
            </a:endParaRPr>
          </a:p>
          <a:p>
            <a:pPr defTabSz="344804">
              <a:tabLst>
                <a:tab pos="342900" algn="l"/>
              </a:tabLst>
              <a:defRPr sz="1300">
                <a:latin typeface="+mj-lt"/>
                <a:ea typeface="+mj-ea"/>
                <a:cs typeface="+mj-cs"/>
                <a:sym typeface="Helvetica"/>
              </a:defRPr>
            </a:pP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while</a:t>
            </a:r>
            <a:r>
              <a:rPr dirty="0"/>
              <a:t> (</a:t>
            </a:r>
            <a:r>
              <a:rPr dirty="0" err="1"/>
              <a:t>data.hasNext</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String line = </a:t>
            </a:r>
            <a:r>
              <a:rPr dirty="0" err="1"/>
              <a:t>data.nextLine</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line = </a:t>
            </a:r>
            <a:r>
              <a:rPr dirty="0" err="1"/>
              <a:t>line.toLowerCase</a:t>
            </a:r>
            <a:r>
              <a:rPr dirty="0"/>
              <a:t>();</a:t>
            </a:r>
            <a:endParaRPr dirty="0">
              <a:latin typeface="+mj-lt"/>
              <a:ea typeface="+mj-ea"/>
              <a:cs typeface="+mj-cs"/>
              <a:sym typeface="Helvetica"/>
            </a:endParaRPr>
          </a:p>
          <a:p>
            <a:pPr defTabSz="344804">
              <a:tabLst>
                <a:tab pos="342900" algn="l"/>
              </a:tabLst>
              <a:defRPr sz="1300">
                <a:latin typeface="+mj-lt"/>
                <a:ea typeface="+mj-ea"/>
                <a:cs typeface="+mj-cs"/>
                <a:sym typeface="Helvetica"/>
              </a:defRPr>
            </a:pP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Scanner </a:t>
            </a:r>
            <a:r>
              <a:rPr dirty="0" err="1"/>
              <a:t>lineProcessor</a:t>
            </a:r>
            <a:r>
              <a:rPr dirty="0"/>
              <a:t> = </a:t>
            </a:r>
            <a:r>
              <a:rPr dirty="0">
                <a:solidFill>
                  <a:srgbClr val="BA2DA2"/>
                </a:solidFill>
              </a:rPr>
              <a:t>new</a:t>
            </a:r>
            <a:r>
              <a:rPr dirty="0"/>
              <a:t> Scanner(line);</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err="1"/>
              <a:t>lineProcessor.useDelimiter</a:t>
            </a:r>
            <a:r>
              <a:rPr dirty="0"/>
              <a:t>(</a:t>
            </a:r>
            <a:r>
              <a:rPr dirty="0">
                <a:solidFill>
                  <a:srgbClr val="D12F1B"/>
                </a:solidFill>
              </a:rPr>
              <a:t>"\\W+"</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while</a:t>
            </a:r>
            <a:r>
              <a:rPr dirty="0"/>
              <a:t> (</a:t>
            </a:r>
            <a:r>
              <a:rPr dirty="0" err="1"/>
              <a:t>lineProcessor.hasNext</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String </a:t>
            </a:r>
            <a:r>
              <a:rPr dirty="0" err="1"/>
              <a:t>nextWord</a:t>
            </a:r>
            <a:r>
              <a:rPr dirty="0"/>
              <a:t> = </a:t>
            </a:r>
            <a:r>
              <a:rPr dirty="0" err="1"/>
              <a:t>lineProcessor.next</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err="1"/>
              <a:t>ListWithIteratorInterface</a:t>
            </a:r>
            <a:r>
              <a:rPr dirty="0"/>
              <a:t>&lt;Integer&gt; </a:t>
            </a:r>
            <a:r>
              <a:rPr dirty="0" err="1"/>
              <a:t>lineList</a:t>
            </a:r>
            <a:r>
              <a:rPr dirty="0"/>
              <a:t> = </a:t>
            </a:r>
            <a:r>
              <a:rPr dirty="0" err="1"/>
              <a:t>wordTable.getValue</a:t>
            </a:r>
            <a:r>
              <a:rPr dirty="0"/>
              <a:t>(</a:t>
            </a:r>
            <a:r>
              <a:rPr dirty="0" err="1"/>
              <a:t>nextWord</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if</a:t>
            </a:r>
            <a:r>
              <a:rPr dirty="0"/>
              <a:t> (</a:t>
            </a:r>
            <a:r>
              <a:rPr dirty="0" err="1"/>
              <a:t>lineList</a:t>
            </a:r>
            <a:r>
              <a:rPr dirty="0"/>
              <a:t> == </a:t>
            </a:r>
            <a:r>
              <a:rPr dirty="0">
                <a:solidFill>
                  <a:srgbClr val="BA2DA2"/>
                </a:solidFill>
              </a:rPr>
              <a:t>null</a:t>
            </a:r>
            <a:r>
              <a:rPr dirty="0"/>
              <a:t>)</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 </a:t>
            </a:r>
            <a:r>
              <a:rPr dirty="0"/>
              <a:t>// Create new list for new word; add word and list to index</a:t>
            </a:r>
            <a:endParaRPr dirty="0">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err="1"/>
              <a:t>lineList</a:t>
            </a:r>
            <a:r>
              <a:rPr dirty="0"/>
              <a:t> = </a:t>
            </a:r>
            <a:r>
              <a:rPr dirty="0">
                <a:solidFill>
                  <a:srgbClr val="BA2DA2"/>
                </a:solidFill>
              </a:rPr>
              <a:t>new</a:t>
            </a:r>
            <a:r>
              <a:rPr dirty="0"/>
              <a:t> </a:t>
            </a:r>
            <a:r>
              <a:rPr dirty="0" err="1"/>
              <a:t>LinkedListWithIterator</a:t>
            </a:r>
            <a:r>
              <a:rPr dirty="0"/>
              <a:t>&lt;&gt;();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err="1"/>
              <a:t>wordTable.add</a:t>
            </a:r>
            <a:r>
              <a:rPr dirty="0"/>
              <a:t>(</a:t>
            </a:r>
            <a:r>
              <a:rPr dirty="0" err="1"/>
              <a:t>nextWord</a:t>
            </a:r>
            <a:r>
              <a:rPr dirty="0"/>
              <a:t>, </a:t>
            </a:r>
            <a:r>
              <a:rPr dirty="0" err="1"/>
              <a:t>lineList</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 </a:t>
            </a:r>
            <a:r>
              <a:rPr dirty="0">
                <a:solidFill>
                  <a:srgbClr val="008400"/>
                </a:solidFill>
              </a:rPr>
              <a:t>// end if</a:t>
            </a:r>
            <a:endParaRPr dirty="0">
              <a:latin typeface="+mj-lt"/>
              <a:ea typeface="+mj-ea"/>
              <a:cs typeface="+mj-cs"/>
              <a:sym typeface="Helvetica"/>
            </a:endParaRPr>
          </a:p>
          <a:p>
            <a:pPr defTabSz="344804">
              <a:tabLst>
                <a:tab pos="342900" algn="l"/>
              </a:tabLst>
              <a:defRPr sz="1300">
                <a:latin typeface="+mj-lt"/>
                <a:ea typeface="+mj-ea"/>
                <a:cs typeface="+mj-cs"/>
                <a:sym typeface="Helvetica"/>
              </a:defRPr>
            </a:pP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Add line number to end of list so list is sorted</a:t>
            </a:r>
            <a:endParaRPr dirty="0">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err="1"/>
              <a:t>lineList.add</a:t>
            </a:r>
            <a:r>
              <a:rPr dirty="0"/>
              <a:t>(</a:t>
            </a:r>
            <a:r>
              <a:rPr dirty="0" err="1"/>
              <a:t>lineNumber</a:t>
            </a:r>
            <a:r>
              <a:rPr dirty="0"/>
              <a:t>);</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 </a:t>
            </a:r>
            <a:r>
              <a:rPr dirty="0"/>
              <a:t>// end while</a:t>
            </a:r>
          </a:p>
          <a:p>
            <a:pPr defTabSz="344804">
              <a:tabLst>
                <a:tab pos="342900" algn="l"/>
              </a:tabLst>
              <a:defRPr sz="1300">
                <a:latin typeface="Menlo"/>
                <a:ea typeface="Menlo"/>
                <a:cs typeface="Menlo"/>
                <a:sym typeface="Menlo"/>
              </a:defRPr>
            </a:pPr>
            <a:r>
              <a:rPr dirty="0"/>
              <a:t>         </a:t>
            </a:r>
            <a:r>
              <a:rPr dirty="0" err="1"/>
              <a:t>lineNumber</a:t>
            </a:r>
            <a:r>
              <a:rPr dirty="0"/>
              <a:t>++;</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 </a:t>
            </a:r>
            <a:r>
              <a:rPr dirty="0"/>
              <a:t>// end while</a:t>
            </a:r>
          </a:p>
          <a:p>
            <a:pPr defTabSz="344804">
              <a:tabLst>
                <a:tab pos="342900" algn="l"/>
              </a:tabLst>
              <a:defRPr sz="1300">
                <a:latin typeface="Menlo"/>
                <a:ea typeface="Menlo"/>
                <a:cs typeface="Menlo"/>
                <a:sym typeface="Menlo"/>
              </a:defRPr>
            </a:pPr>
            <a:r>
              <a:rPr dirty="0"/>
              <a:t>      </a:t>
            </a:r>
            <a:r>
              <a:rPr dirty="0" err="1"/>
              <a:t>data.close</a:t>
            </a:r>
            <a:r>
              <a:rPr dirty="0"/>
              <a:t>();    </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 </a:t>
            </a:r>
            <a:r>
              <a:rPr dirty="0"/>
              <a:t>// end </a:t>
            </a:r>
            <a:r>
              <a:rPr dirty="0" err="1"/>
              <a:t>readFile</a:t>
            </a:r>
            <a:endParaRPr dirty="0"/>
          </a:p>
        </p:txBody>
      </p:sp>
      <p:sp>
        <p:nvSpPr>
          <p:cNvPr id="160" name="The method readFile of class Concordance"/>
          <p:cNvSpPr txBox="1"/>
          <p:nvPr/>
        </p:nvSpPr>
        <p:spPr>
          <a:xfrm>
            <a:off x="5179317" y="1132595"/>
            <a:ext cx="3652473" cy="894878"/>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a:defRPr sz="2600" b="1">
                <a:solidFill>
                  <a:srgbClr val="007FA3"/>
                </a:solidFill>
                <a:latin typeface="Times New Roman"/>
                <a:ea typeface="Times New Roman"/>
                <a:cs typeface="Times New Roman"/>
                <a:sym typeface="Times New Roman"/>
              </a:defRPr>
            </a:pPr>
            <a:r>
              <a:t>The method </a:t>
            </a:r>
            <a:r>
              <a:rPr>
                <a:latin typeface="Courier New"/>
                <a:ea typeface="Courier New"/>
                <a:cs typeface="Courier New"/>
                <a:sym typeface="Courier New"/>
              </a:rPr>
              <a:t>readFile</a:t>
            </a:r>
            <a:r>
              <a:t> of class </a:t>
            </a:r>
            <a:r>
              <a:rPr>
                <a:latin typeface="Courier New"/>
                <a:ea typeface="Courier New"/>
                <a:cs typeface="Courier New"/>
                <a:sym typeface="Courier New"/>
              </a:rPr>
              <a:t>Concordance</a:t>
            </a:r>
          </a:p>
        </p:txBody>
      </p:sp>
    </p:spTree>
    <p:extLst>
      <p:ext uri="{BB962C8B-B14F-4D97-AF65-F5344CB8AC3E}">
        <p14:creationId xmlns:p14="http://schemas.microsoft.com/office/powerpoint/2010/main" val="2440152306"/>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Title 1"/>
          <p:cNvSpPr txBox="1">
            <a:spLocks noGrp="1"/>
          </p:cNvSpPr>
          <p:nvPr>
            <p:ph type="title"/>
          </p:nvPr>
        </p:nvSpPr>
        <p:spPr>
          <a:prstGeom prst="rect">
            <a:avLst/>
          </a:prstGeom>
        </p:spPr>
        <p:txBody>
          <a:bodyPr>
            <a:normAutofit fontScale="90000"/>
          </a:bodyPr>
          <a:lstStyle/>
          <a:p>
            <a:r>
              <a:rPr dirty="0"/>
              <a:t>A Concordance of Words</a:t>
            </a:r>
            <a:r>
              <a:rPr lang="en-US" dirty="0"/>
              <a:t> </a:t>
            </a:r>
            <a:r>
              <a:rPr lang="en-US" sz="3600" dirty="0"/>
              <a:t>(3 of 3)</a:t>
            </a:r>
            <a:endParaRPr sz="3600" dirty="0"/>
          </a:p>
        </p:txBody>
      </p:sp>
      <p:sp>
        <p:nvSpPr>
          <p:cNvPr id="163" name="/** Displays words and the lines in which they occur. */…"/>
          <p:cNvSpPr txBox="1"/>
          <p:nvPr/>
        </p:nvSpPr>
        <p:spPr>
          <a:xfrm>
            <a:off x="249435" y="652779"/>
            <a:ext cx="8513565" cy="56159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t>/** Displays words and the lines in which they occur. */</a:t>
            </a:r>
            <a:endParaRPr dirty="0">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rPr dirty="0"/>
              <a:t>   </a:t>
            </a:r>
            <a:r>
              <a:rPr dirty="0">
                <a:solidFill>
                  <a:srgbClr val="BA2DA2"/>
                </a:solidFill>
              </a:rPr>
              <a:t>public</a:t>
            </a:r>
            <a:r>
              <a:rPr dirty="0"/>
              <a:t> </a:t>
            </a:r>
            <a:r>
              <a:rPr dirty="0">
                <a:solidFill>
                  <a:srgbClr val="BA2DA2"/>
                </a:solidFill>
              </a:rPr>
              <a:t>void</a:t>
            </a:r>
            <a:r>
              <a:rPr dirty="0"/>
              <a:t> display()</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Iterator&lt;String&gt; </a:t>
            </a:r>
            <a:r>
              <a:rPr dirty="0" err="1"/>
              <a:t>keyIterator</a:t>
            </a:r>
            <a:r>
              <a:rPr dirty="0"/>
              <a:t> = </a:t>
            </a:r>
            <a:r>
              <a:rPr dirty="0" err="1"/>
              <a:t>wordTable.getKeyIterator</a:t>
            </a:r>
            <a:r>
              <a:rPr dirty="0"/>
              <a:t>();</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Iterator&lt;</a:t>
            </a:r>
            <a:r>
              <a:rPr dirty="0" err="1"/>
              <a:t>ListWithIteratorInterface</a:t>
            </a:r>
            <a:r>
              <a:rPr dirty="0"/>
              <a:t>&lt;Integer&gt;&gt; </a:t>
            </a:r>
            <a:r>
              <a:rPr dirty="0" err="1"/>
              <a:t>valueIterator</a:t>
            </a:r>
            <a:r>
              <a:rPr dirty="0"/>
              <a:t> = </a:t>
            </a:r>
          </a:p>
          <a:p>
            <a:pPr defTabSz="344804">
              <a:tabLst>
                <a:tab pos="342900" algn="l"/>
              </a:tabLst>
              <a:defRPr>
                <a:latin typeface="Menlo"/>
                <a:ea typeface="Menlo"/>
                <a:cs typeface="Menlo"/>
                <a:sym typeface="Menlo"/>
              </a:defRPr>
            </a:pPr>
            <a:r>
              <a:rPr dirty="0"/>
              <a:t>														</a:t>
            </a:r>
            <a:r>
              <a:rPr dirty="0" err="1"/>
              <a:t>wordTable.getValueIterator</a:t>
            </a:r>
            <a:r>
              <a:rPr dirty="0"/>
              <a:t>();</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a:t>
            </a:r>
            <a:r>
              <a:rPr dirty="0">
                <a:solidFill>
                  <a:srgbClr val="BA2DA2"/>
                </a:solidFill>
              </a:rPr>
              <a:t>while</a:t>
            </a:r>
            <a:r>
              <a:rPr dirty="0"/>
              <a:t> (</a:t>
            </a:r>
            <a:r>
              <a:rPr dirty="0" err="1"/>
              <a:t>keyIterator.hasNext</a:t>
            </a:r>
            <a:r>
              <a:rPr dirty="0"/>
              <a:t>())</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t>// Display the word</a:t>
            </a:r>
            <a:endParaRPr dirty="0">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rPr dirty="0"/>
              <a:t>         </a:t>
            </a:r>
            <a:r>
              <a:rPr dirty="0" err="1"/>
              <a:t>System.out.print</a:t>
            </a:r>
            <a:r>
              <a:rPr dirty="0"/>
              <a:t>(</a:t>
            </a:r>
            <a:r>
              <a:rPr dirty="0" err="1"/>
              <a:t>keyIterator.next</a:t>
            </a:r>
            <a:r>
              <a:rPr dirty="0"/>
              <a:t>() + </a:t>
            </a:r>
            <a:r>
              <a:rPr dirty="0">
                <a:solidFill>
                  <a:srgbClr val="D12F1B"/>
                </a:solidFill>
              </a:rPr>
              <a:t>" "</a:t>
            </a:r>
            <a:r>
              <a:rPr dirty="0"/>
              <a:t>);</a:t>
            </a:r>
            <a:endParaRPr dirty="0">
              <a:latin typeface="+mj-lt"/>
              <a:ea typeface="+mj-ea"/>
              <a:cs typeface="+mj-cs"/>
              <a:sym typeface="Helvetica"/>
            </a:endParaRPr>
          </a:p>
          <a:p>
            <a:pPr defTabSz="344804">
              <a:tabLst>
                <a:tab pos="342900" algn="l"/>
              </a:tabLst>
              <a:defRPr>
                <a:latin typeface="+mj-lt"/>
                <a:ea typeface="+mj-ea"/>
                <a:cs typeface="+mj-cs"/>
                <a:sym typeface="Helvetica"/>
              </a:defRPr>
            </a:pPr>
            <a:endParaRPr dirty="0">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t>// Get line numbers and iterator</a:t>
            </a:r>
            <a:endParaRPr dirty="0">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rPr dirty="0"/>
              <a:t>         </a:t>
            </a:r>
            <a:r>
              <a:rPr dirty="0" err="1"/>
              <a:t>ListWithIteratorInterface</a:t>
            </a:r>
            <a:r>
              <a:rPr dirty="0"/>
              <a:t>&lt;Integer&gt; </a:t>
            </a:r>
            <a:r>
              <a:rPr dirty="0" err="1"/>
              <a:t>lineList</a:t>
            </a:r>
            <a:r>
              <a:rPr dirty="0"/>
              <a:t> = </a:t>
            </a:r>
            <a:r>
              <a:rPr dirty="0" err="1"/>
              <a:t>valueIterator.next</a:t>
            </a:r>
            <a:r>
              <a:rPr dirty="0"/>
              <a:t>();</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Iterator&lt;Integer&gt; </a:t>
            </a:r>
            <a:r>
              <a:rPr dirty="0" err="1"/>
              <a:t>listIterator</a:t>
            </a:r>
            <a:r>
              <a:rPr dirty="0"/>
              <a:t> = </a:t>
            </a:r>
            <a:r>
              <a:rPr dirty="0" err="1"/>
              <a:t>lineList.getIterator</a:t>
            </a:r>
            <a:r>
              <a:rPr dirty="0"/>
              <a:t>();</a:t>
            </a:r>
            <a:endParaRPr dirty="0">
              <a:latin typeface="+mj-lt"/>
              <a:ea typeface="+mj-ea"/>
              <a:cs typeface="+mj-cs"/>
              <a:sym typeface="Helvetica"/>
            </a:endParaRPr>
          </a:p>
          <a:p>
            <a:pPr defTabSz="344804">
              <a:tabLst>
                <a:tab pos="342900" algn="l"/>
              </a:tabLst>
              <a:defRPr>
                <a:latin typeface="+mj-lt"/>
                <a:ea typeface="+mj-ea"/>
                <a:cs typeface="+mj-cs"/>
                <a:sym typeface="Helvetica"/>
              </a:defRPr>
            </a:pPr>
            <a:endParaRPr dirty="0">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t>// Display line numbers</a:t>
            </a:r>
            <a:endParaRPr dirty="0">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rPr dirty="0"/>
              <a:t>         </a:t>
            </a:r>
            <a:r>
              <a:rPr dirty="0">
                <a:solidFill>
                  <a:srgbClr val="BA2DA2"/>
                </a:solidFill>
              </a:rPr>
              <a:t>while</a:t>
            </a:r>
            <a:r>
              <a:rPr dirty="0"/>
              <a:t> (</a:t>
            </a:r>
            <a:r>
              <a:rPr dirty="0" err="1"/>
              <a:t>listIterator.hasNext</a:t>
            </a:r>
            <a:r>
              <a:rPr dirty="0"/>
              <a:t>())</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a:t>
            </a:r>
            <a:r>
              <a:rPr dirty="0" err="1"/>
              <a:t>System.out.print</a:t>
            </a:r>
            <a:r>
              <a:rPr dirty="0"/>
              <a:t>(</a:t>
            </a:r>
            <a:r>
              <a:rPr dirty="0" err="1"/>
              <a:t>listIterator.next</a:t>
            </a:r>
            <a:r>
              <a:rPr dirty="0"/>
              <a:t>() + </a:t>
            </a:r>
            <a:r>
              <a:rPr dirty="0">
                <a:solidFill>
                  <a:srgbClr val="D12F1B"/>
                </a:solidFill>
              </a:rPr>
              <a:t>" "</a:t>
            </a:r>
            <a:r>
              <a:rPr dirty="0"/>
              <a:t>);</a:t>
            </a:r>
            <a:endParaRPr dirty="0">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 </a:t>
            </a:r>
            <a:r>
              <a:rPr dirty="0"/>
              <a:t>// end while</a:t>
            </a:r>
            <a:endParaRPr dirty="0">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a:latin typeface="Menlo"/>
                <a:ea typeface="Menlo"/>
                <a:cs typeface="Menlo"/>
                <a:sym typeface="Menlo"/>
              </a:defRPr>
            </a:pPr>
            <a:r>
              <a:rPr dirty="0"/>
              <a:t>         </a:t>
            </a:r>
            <a:r>
              <a:rPr dirty="0" err="1"/>
              <a:t>System.out.println</a:t>
            </a:r>
            <a:r>
              <a:rPr dirty="0"/>
              <a:t>();</a:t>
            </a:r>
            <a:endParaRPr dirty="0">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 </a:t>
            </a:r>
            <a:r>
              <a:rPr dirty="0"/>
              <a:t>// end while    </a:t>
            </a:r>
            <a:endParaRPr dirty="0">
              <a:solidFill>
                <a:srgbClr val="000000"/>
              </a:solidFill>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 </a:t>
            </a:r>
            <a:r>
              <a:rPr dirty="0"/>
              <a:t>// end display</a:t>
            </a:r>
            <a:endParaRPr dirty="0">
              <a:solidFill>
                <a:srgbClr val="000000"/>
              </a:solidFill>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dirty="0">
                <a:solidFill>
                  <a:srgbClr val="000000"/>
                </a:solidFill>
              </a:rPr>
              <a:t>} </a:t>
            </a:r>
            <a:r>
              <a:rPr dirty="0"/>
              <a:t>// end Concordance</a:t>
            </a:r>
            <a:endParaRPr dirty="0">
              <a:solidFill>
                <a:srgbClr val="000000"/>
              </a:solidFill>
              <a:latin typeface="+mj-lt"/>
              <a:ea typeface="+mj-ea"/>
              <a:cs typeface="+mj-cs"/>
              <a:sym typeface="Helvetica"/>
            </a:endParaRPr>
          </a:p>
        </p:txBody>
      </p:sp>
      <p:sp>
        <p:nvSpPr>
          <p:cNvPr id="164" name="The method display of class Concordance"/>
          <p:cNvSpPr txBox="1"/>
          <p:nvPr/>
        </p:nvSpPr>
        <p:spPr>
          <a:xfrm>
            <a:off x="5072427" y="5336295"/>
            <a:ext cx="3390734" cy="894878"/>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a:defRPr sz="2600" b="1">
                <a:solidFill>
                  <a:srgbClr val="007FA3"/>
                </a:solidFill>
                <a:latin typeface="Times New Roman"/>
                <a:ea typeface="Times New Roman"/>
                <a:cs typeface="Times New Roman"/>
                <a:sym typeface="Times New Roman"/>
              </a:defRPr>
            </a:pPr>
            <a:r>
              <a:t>The method </a:t>
            </a:r>
            <a:r>
              <a:rPr>
                <a:latin typeface="Courier New"/>
                <a:ea typeface="Courier New"/>
                <a:cs typeface="Courier New"/>
                <a:sym typeface="Courier New"/>
              </a:rPr>
              <a:t>display</a:t>
            </a:r>
            <a:r>
              <a:t> of class </a:t>
            </a:r>
            <a:r>
              <a:rPr>
                <a:latin typeface="Courier New"/>
                <a:ea typeface="Courier New"/>
                <a:cs typeface="Courier New"/>
                <a:sym typeface="Courier New"/>
              </a:rPr>
              <a:t>Concordance</a:t>
            </a:r>
          </a:p>
        </p:txBody>
      </p:sp>
    </p:spTree>
    <p:extLst>
      <p:ext uri="{BB962C8B-B14F-4D97-AF65-F5344CB8AC3E}">
        <p14:creationId xmlns:p14="http://schemas.microsoft.com/office/powerpoint/2010/main" val="18826958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itle 1"/>
          <p:cNvSpPr txBox="1">
            <a:spLocks noGrp="1"/>
          </p:cNvSpPr>
          <p:nvPr>
            <p:ph type="title"/>
          </p:nvPr>
        </p:nvSpPr>
        <p:spPr>
          <a:prstGeom prst="rect">
            <a:avLst/>
          </a:prstGeom>
        </p:spPr>
        <p:txBody>
          <a:bodyPr/>
          <a:lstStyle>
            <a:lvl1pPr defTabSz="841247">
              <a:defRPr sz="4048"/>
            </a:lvl1pPr>
          </a:lstStyle>
          <a:p>
            <a:r>
              <a:rPr lang="en-US" dirty="0"/>
              <a:t>Dictionary | </a:t>
            </a:r>
            <a:r>
              <a:rPr dirty="0"/>
              <a:t>Specifications</a:t>
            </a:r>
          </a:p>
        </p:txBody>
      </p:sp>
      <p:sp>
        <p:nvSpPr>
          <p:cNvPr id="57" name="Content Placeholder 2"/>
          <p:cNvSpPr txBox="1">
            <a:spLocks noGrp="1"/>
          </p:cNvSpPr>
          <p:nvPr>
            <p:ph type="body" idx="1"/>
          </p:nvPr>
        </p:nvSpPr>
        <p:spPr>
          <a:xfrm>
            <a:off x="225914" y="1241556"/>
            <a:ext cx="4955685" cy="4067505"/>
          </a:xfrm>
          <a:prstGeom prst="rect">
            <a:avLst/>
          </a:prstGeom>
        </p:spPr>
        <p:txBody>
          <a:bodyPr/>
          <a:lstStyle/>
          <a:p>
            <a:r>
              <a:rPr dirty="0"/>
              <a:t>Dictionary Data</a:t>
            </a:r>
          </a:p>
          <a:p>
            <a:pPr lvl="1"/>
            <a:r>
              <a:rPr sz="2000" i="1" dirty="0"/>
              <a:t>Collection</a:t>
            </a:r>
            <a:r>
              <a:rPr sz="2000" dirty="0"/>
              <a:t> </a:t>
            </a:r>
            <a:r>
              <a:rPr sz="2000" i="1" dirty="0"/>
              <a:t>of pairs</a:t>
            </a:r>
            <a:r>
              <a:rPr sz="2000" dirty="0"/>
              <a:t> </a:t>
            </a:r>
            <a:r>
              <a:rPr sz="2000" dirty="0">
                <a:latin typeface="Courier New"/>
                <a:ea typeface="Courier New"/>
                <a:cs typeface="Courier New"/>
                <a:sym typeface="Courier New"/>
              </a:rPr>
              <a:t>(</a:t>
            </a:r>
            <a:r>
              <a:rPr sz="2000" i="1" dirty="0">
                <a:latin typeface="Courier New"/>
                <a:ea typeface="Courier New"/>
                <a:cs typeface="Courier New"/>
                <a:sym typeface="Courier New"/>
              </a:rPr>
              <a:t>k</a:t>
            </a:r>
            <a:r>
              <a:rPr sz="2000" dirty="0">
                <a:latin typeface="Courier New"/>
                <a:ea typeface="Courier New"/>
                <a:cs typeface="Courier New"/>
                <a:sym typeface="Courier New"/>
              </a:rPr>
              <a:t>, </a:t>
            </a:r>
            <a:r>
              <a:rPr sz="2000" i="1" dirty="0">
                <a:latin typeface="Courier New"/>
                <a:ea typeface="Courier New"/>
                <a:cs typeface="Courier New"/>
                <a:sym typeface="Courier New"/>
              </a:rPr>
              <a:t>v</a:t>
            </a:r>
            <a:r>
              <a:rPr sz="2000" dirty="0">
                <a:latin typeface="Courier New"/>
                <a:ea typeface="Courier New"/>
                <a:cs typeface="Courier New"/>
                <a:sym typeface="Courier New"/>
              </a:rPr>
              <a:t>)</a:t>
            </a:r>
            <a:r>
              <a:rPr sz="2000" dirty="0"/>
              <a:t>  </a:t>
            </a:r>
          </a:p>
          <a:p>
            <a:pPr lvl="2"/>
            <a:r>
              <a:rPr sz="1800" i="1" dirty="0">
                <a:latin typeface="Courier New"/>
                <a:ea typeface="Courier New"/>
                <a:cs typeface="Courier New"/>
                <a:sym typeface="Courier New"/>
              </a:rPr>
              <a:t>k</a:t>
            </a:r>
            <a:r>
              <a:rPr sz="1800" dirty="0"/>
              <a:t> is the search key </a:t>
            </a:r>
          </a:p>
          <a:p>
            <a:pPr lvl="2"/>
            <a:r>
              <a:rPr sz="1800" i="1" dirty="0">
                <a:latin typeface="Courier New"/>
                <a:ea typeface="Courier New"/>
                <a:cs typeface="Courier New"/>
                <a:sym typeface="Courier New"/>
              </a:rPr>
              <a:t>v</a:t>
            </a:r>
            <a:r>
              <a:rPr sz="1800" dirty="0"/>
              <a:t> is the corresponding value</a:t>
            </a:r>
          </a:p>
          <a:p>
            <a:pPr lvl="1"/>
            <a:r>
              <a:rPr sz="2000" i="1" dirty="0"/>
              <a:t>Number of pairs</a:t>
            </a:r>
            <a:r>
              <a:rPr sz="2000" dirty="0"/>
              <a:t> in the collection</a:t>
            </a:r>
          </a:p>
        </p:txBody>
      </p:sp>
      <p:pic>
        <p:nvPicPr>
          <p:cNvPr id="58" name="A diagram illustrates a dictionary object that contains a list of search keys. Each search key has a corresponding value.&#10;&#10;Picture 2" descr="A diagram illustrates a dictionary object that contains a list of search keys. Each search key has a corresponding value.Picture 2"/>
          <p:cNvPicPr>
            <a:picLocks noChangeAspect="1"/>
          </p:cNvPicPr>
          <p:nvPr/>
        </p:nvPicPr>
        <p:blipFill>
          <a:blip r:embed="rId2">
            <a:extLst/>
          </a:blip>
          <a:stretch>
            <a:fillRect/>
          </a:stretch>
        </p:blipFill>
        <p:spPr>
          <a:xfrm>
            <a:off x="5634990" y="1111478"/>
            <a:ext cx="3338838" cy="3869039"/>
          </a:xfrm>
          <a:prstGeom prst="rect">
            <a:avLst/>
          </a:prstGeom>
          <a:ln w="12700">
            <a:miter lim="400000"/>
          </a:ln>
        </p:spPr>
      </p:pic>
      <p:sp>
        <p:nvSpPr>
          <p:cNvPr id="59" name="Title 1"/>
          <p:cNvSpPr txBox="1"/>
          <p:nvPr/>
        </p:nvSpPr>
        <p:spPr>
          <a:xfrm>
            <a:off x="5181599" y="5153495"/>
            <a:ext cx="3792229" cy="1045301"/>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b">
            <a:normAutofit/>
          </a:bodyPr>
          <a:lstStyle>
            <a:lvl1pPr defTabSz="448055">
              <a:defRPr sz="2156" b="1">
                <a:solidFill>
                  <a:srgbClr val="007FA3"/>
                </a:solidFill>
                <a:latin typeface="Times New Roman"/>
                <a:ea typeface="Times New Roman"/>
                <a:cs typeface="Times New Roman"/>
                <a:sym typeface="Times New Roman"/>
              </a:defRPr>
            </a:lvl1pPr>
          </a:lstStyle>
          <a:p>
            <a:r>
              <a:rPr sz="1800" b="0" dirty="0"/>
              <a:t>An instance of the dictionary has search keys paired with corresponding values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itle 1"/>
          <p:cNvSpPr txBox="1">
            <a:spLocks noGrp="1"/>
          </p:cNvSpPr>
          <p:nvPr>
            <p:ph type="title"/>
          </p:nvPr>
        </p:nvSpPr>
        <p:spPr>
          <a:prstGeom prst="rect">
            <a:avLst/>
          </a:prstGeom>
        </p:spPr>
        <p:txBody>
          <a:bodyPr/>
          <a:lstStyle>
            <a:lvl1pPr defTabSz="704087">
              <a:defRPr sz="3387"/>
            </a:lvl1pPr>
          </a:lstStyle>
          <a:p>
            <a:r>
              <a:rPr sz="3600" dirty="0"/>
              <a:t>Java Interface </a:t>
            </a:r>
            <a:r>
              <a:rPr lang="en-US" sz="3600" dirty="0"/>
              <a:t>| </a:t>
            </a:r>
            <a:r>
              <a:rPr sz="3600" dirty="0"/>
              <a:t>Dictionary </a:t>
            </a:r>
            <a:r>
              <a:rPr sz="2800" dirty="0"/>
              <a:t>(Part 1)</a:t>
            </a:r>
          </a:p>
        </p:txBody>
      </p:sp>
      <p:sp>
        <p:nvSpPr>
          <p:cNvPr id="66" name="/** An interface for a dictionary with distinct search keys.…"/>
          <p:cNvSpPr txBox="1"/>
          <p:nvPr/>
        </p:nvSpPr>
        <p:spPr>
          <a:xfrm>
            <a:off x="443971" y="807814"/>
            <a:ext cx="7604905" cy="4881276"/>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An interface for a dictionary with distinct search keys.</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Search keys and associated values are not null.</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a:solidFill>
                  <a:srgbClr val="BA2DA2"/>
                </a:solidFill>
              </a:rPr>
              <a:t>public</a:t>
            </a:r>
            <a:r>
              <a:t> </a:t>
            </a:r>
            <a:r>
              <a:rPr>
                <a:solidFill>
                  <a:srgbClr val="BA2DA2"/>
                </a:solidFill>
              </a:rPr>
              <a:t>interface</a:t>
            </a:r>
            <a:r>
              <a:t> DictionaryInterface&lt;K, V&gt;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Adds a new entry to this dictionary. If the given search key already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exists in the dictionary, replaces the corresponding value.</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key    An object search key of the new entry.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value  An object associated with the search key.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Either null if the new entry was added to the dictionary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or the value that was associated with key if that value</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was replaced.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V add(K key, V value);</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Removes a specific entry from this dictionary.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key  An object search key of the entry to be removed.</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Either the value that was associated with the search key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or null if no such object exists.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V remove(K key);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Retrieves from this dictionary the value associated with a given</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search key.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key  An object search key of the entry to be retrieved.</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Either the value that is associated with the search key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or null if no such object exists.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V getValue(K key);</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Title 1"/>
          <p:cNvSpPr txBox="1">
            <a:spLocks noGrp="1"/>
          </p:cNvSpPr>
          <p:nvPr>
            <p:ph type="title"/>
          </p:nvPr>
        </p:nvSpPr>
        <p:spPr>
          <a:prstGeom prst="rect">
            <a:avLst/>
          </a:prstGeom>
        </p:spPr>
        <p:txBody>
          <a:bodyPr/>
          <a:lstStyle>
            <a:lvl1pPr defTabSz="704087">
              <a:defRPr sz="3387"/>
            </a:lvl1pPr>
          </a:lstStyle>
          <a:p>
            <a:r>
              <a:rPr sz="3600" dirty="0"/>
              <a:t>Java Interface </a:t>
            </a:r>
            <a:r>
              <a:rPr lang="en-US" sz="3600" dirty="0"/>
              <a:t>| </a:t>
            </a:r>
            <a:r>
              <a:rPr sz="3600" dirty="0"/>
              <a:t>Dictionary </a:t>
            </a:r>
            <a:r>
              <a:rPr sz="2800" dirty="0"/>
              <a:t>(Part 2)</a:t>
            </a:r>
          </a:p>
        </p:txBody>
      </p:sp>
      <p:sp>
        <p:nvSpPr>
          <p:cNvPr id="70" name="/** Sees whether a specific entry is in this dictionary.…"/>
          <p:cNvSpPr txBox="1"/>
          <p:nvPr/>
        </p:nvSpPr>
        <p:spPr>
          <a:xfrm>
            <a:off x="432780" y="807815"/>
            <a:ext cx="8146873" cy="5093702"/>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Sees whether a specific entry is in this dictionary.</a:t>
            </a:r>
            <a:endParaRPr dirty="0">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t>       </a:t>
            </a:r>
            <a:r>
              <a:rPr b="1" dirty="0"/>
              <a:t>@</a:t>
            </a:r>
            <a:r>
              <a:rPr b="1" dirty="0" err="1"/>
              <a:t>param</a:t>
            </a:r>
            <a:r>
              <a:rPr dirty="0"/>
              <a:t> key  An object search key of the desired entry.</a:t>
            </a:r>
            <a:endParaRPr dirty="0">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t>       </a:t>
            </a:r>
            <a:r>
              <a:rPr b="1" dirty="0"/>
              <a:t>@return</a:t>
            </a:r>
            <a:r>
              <a:rPr dirty="0"/>
              <a:t>  True if key is associated with an entry in the dictionary. */</a:t>
            </a:r>
            <a:endParaRPr dirty="0">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public</a:t>
            </a:r>
            <a:r>
              <a:rPr dirty="0"/>
              <a:t> </a:t>
            </a:r>
            <a:r>
              <a:rPr dirty="0" err="1">
                <a:solidFill>
                  <a:srgbClr val="BA2DA2"/>
                </a:solidFill>
              </a:rPr>
              <a:t>boolean</a:t>
            </a:r>
            <a:r>
              <a:rPr dirty="0"/>
              <a:t> contains(K key);</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Creates an iterator that traverses all search keys in this dictionary.</a:t>
            </a:r>
            <a:endParaRPr dirty="0">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t>       </a:t>
            </a:r>
            <a:r>
              <a:rPr b="1" dirty="0"/>
              <a:t>@return</a:t>
            </a:r>
            <a:r>
              <a:rPr dirty="0"/>
              <a:t>  An iterator that provides sequential access to the search</a:t>
            </a:r>
            <a:endParaRPr dirty="0">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t>                keys in the dictionary. */</a:t>
            </a:r>
            <a:endParaRPr dirty="0">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public</a:t>
            </a:r>
            <a:r>
              <a:rPr dirty="0"/>
              <a:t> Iterator&lt;K&gt; </a:t>
            </a:r>
            <a:r>
              <a:rPr dirty="0" err="1"/>
              <a:t>getKeyIterator</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Creates an iterator that traverses all values in this dictionary.</a:t>
            </a:r>
            <a:r>
              <a:rPr lang="en-US" dirty="0"/>
              <a:t>  </a:t>
            </a:r>
            <a:r>
              <a:rPr b="1" dirty="0"/>
              <a:t>@return</a:t>
            </a:r>
            <a:r>
              <a:rPr dirty="0"/>
              <a:t>  An iterator that provides sequential </a:t>
            </a:r>
            <a:r>
              <a:rPr lang="en-US" dirty="0"/>
              <a:t>   </a:t>
            </a:r>
          </a:p>
          <a:p>
            <a:pPr defTabSz="344804">
              <a:tabLst>
                <a:tab pos="342900" algn="l"/>
              </a:tabLst>
              <a:defRPr sz="1300">
                <a:solidFill>
                  <a:srgbClr val="008400"/>
                </a:solidFill>
                <a:latin typeface="Menlo"/>
                <a:ea typeface="Menlo"/>
                <a:cs typeface="Menlo"/>
                <a:sym typeface="Menlo"/>
              </a:defRPr>
            </a:pPr>
            <a:r>
              <a:rPr lang="en-US" dirty="0"/>
              <a:t>          </a:t>
            </a:r>
            <a:r>
              <a:rPr dirty="0"/>
              <a:t>access to the values</a:t>
            </a:r>
            <a:r>
              <a:rPr lang="en-US" dirty="0"/>
              <a:t> </a:t>
            </a:r>
            <a:r>
              <a:rPr dirty="0"/>
              <a:t>in this dictionary. */</a:t>
            </a:r>
            <a:endParaRPr dirty="0">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public</a:t>
            </a:r>
            <a:r>
              <a:rPr dirty="0"/>
              <a:t> Iterator&lt;V&gt; </a:t>
            </a:r>
            <a:r>
              <a:rPr dirty="0" err="1"/>
              <a:t>getValueIterator</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Sees whether this dictionary is empty.</a:t>
            </a:r>
            <a:endParaRPr dirty="0">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t>       </a:t>
            </a:r>
            <a:r>
              <a:rPr b="1" dirty="0"/>
              <a:t>@return</a:t>
            </a:r>
            <a:r>
              <a:rPr dirty="0"/>
              <a:t>  True if the dictionary is empty. */</a:t>
            </a:r>
            <a:endParaRPr dirty="0">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public</a:t>
            </a:r>
            <a:r>
              <a:rPr dirty="0"/>
              <a:t> </a:t>
            </a:r>
            <a:r>
              <a:rPr dirty="0" err="1">
                <a:solidFill>
                  <a:srgbClr val="BA2DA2"/>
                </a:solidFill>
              </a:rPr>
              <a:t>boolean</a:t>
            </a:r>
            <a:r>
              <a:rPr dirty="0"/>
              <a:t> </a:t>
            </a:r>
            <a:r>
              <a:rPr dirty="0" err="1"/>
              <a:t>isEmpty</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Gets the size of this dictionary.</a:t>
            </a:r>
            <a:endParaRPr dirty="0">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t>       </a:t>
            </a:r>
            <a:r>
              <a:rPr b="1" dirty="0"/>
              <a:t>@return</a:t>
            </a:r>
            <a:r>
              <a:rPr dirty="0"/>
              <a:t>  The number of entries (key-value pairs) currently</a:t>
            </a:r>
            <a:r>
              <a:rPr lang="en-US" dirty="0"/>
              <a:t> </a:t>
            </a:r>
            <a:r>
              <a:rPr dirty="0"/>
              <a:t>in the dictionary. */</a:t>
            </a:r>
            <a:endParaRPr dirty="0">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public</a:t>
            </a:r>
            <a:r>
              <a:rPr dirty="0"/>
              <a:t> </a:t>
            </a:r>
            <a:r>
              <a:rPr dirty="0" err="1">
                <a:solidFill>
                  <a:srgbClr val="BA2DA2"/>
                </a:solidFill>
              </a:rPr>
              <a:t>int</a:t>
            </a:r>
            <a:r>
              <a:rPr dirty="0"/>
              <a:t> </a:t>
            </a:r>
            <a:r>
              <a:rPr dirty="0" err="1"/>
              <a:t>getSize</a:t>
            </a:r>
            <a:r>
              <a:rPr dirty="0"/>
              <a:t>();</a:t>
            </a:r>
            <a:endParaRPr dirty="0">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Removes all entries from this dictionary. */</a:t>
            </a:r>
            <a:endParaRPr dirty="0">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public</a:t>
            </a:r>
            <a:r>
              <a:rPr dirty="0"/>
              <a:t> </a:t>
            </a:r>
            <a:r>
              <a:rPr dirty="0">
                <a:solidFill>
                  <a:srgbClr val="BA2DA2"/>
                </a:solidFill>
              </a:rPr>
              <a:t>void</a:t>
            </a:r>
            <a:r>
              <a:rPr dirty="0"/>
              <a:t> clear();</a:t>
            </a:r>
            <a:endParaRPr dirty="0">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end </a:t>
            </a:r>
            <a:r>
              <a:rPr dirty="0" err="1"/>
              <a:t>DictionaryInterface</a:t>
            </a:r>
            <a:endParaRPr dirty="0">
              <a:solidFill>
                <a:srgbClr val="000000"/>
              </a:solidFill>
              <a:latin typeface="+mj-lt"/>
              <a:ea typeface="+mj-ea"/>
              <a:cs typeface="+mj-cs"/>
              <a:sym typeface="Helvetica"/>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itle 1"/>
          <p:cNvSpPr txBox="1">
            <a:spLocks noGrp="1"/>
          </p:cNvSpPr>
          <p:nvPr>
            <p:ph type="title"/>
          </p:nvPr>
        </p:nvSpPr>
        <p:spPr>
          <a:xfrm>
            <a:off x="315383" y="117241"/>
            <a:ext cx="8513234" cy="816042"/>
          </a:xfrm>
          <a:prstGeom prst="rect">
            <a:avLst/>
          </a:prstGeom>
        </p:spPr>
        <p:txBody>
          <a:bodyPr/>
          <a:lstStyle>
            <a:lvl1pPr defTabSz="841247">
              <a:defRPr sz="4048"/>
            </a:lvl1pPr>
          </a:lstStyle>
          <a:p>
            <a:r>
              <a:rPr dirty="0"/>
              <a:t>Dictionary</a:t>
            </a:r>
            <a:r>
              <a:rPr lang="en-US" dirty="0"/>
              <a:t> (ADT)</a:t>
            </a:r>
            <a:endParaRPr dirty="0"/>
          </a:p>
        </p:txBody>
      </p:sp>
      <p:sp>
        <p:nvSpPr>
          <p:cNvPr id="62" name="Content Placeholder 2"/>
          <p:cNvSpPr txBox="1">
            <a:spLocks noGrp="1"/>
          </p:cNvSpPr>
          <p:nvPr>
            <p:ph type="body" idx="1"/>
          </p:nvPr>
        </p:nvSpPr>
        <p:spPr>
          <a:xfrm>
            <a:off x="400049" y="1154430"/>
            <a:ext cx="8229601" cy="5178308"/>
          </a:xfrm>
          <a:prstGeom prst="rect">
            <a:avLst/>
          </a:prstGeom>
        </p:spPr>
        <p:txBody>
          <a:bodyPr>
            <a:normAutofit fontScale="70000" lnSpcReduction="20000"/>
          </a:bodyPr>
          <a:lstStyle/>
          <a:p>
            <a:r>
              <a:rPr dirty="0"/>
              <a:t>Operations</a:t>
            </a:r>
          </a:p>
          <a:p>
            <a:pPr lvl="1">
              <a:defRPr>
                <a:latin typeface="Courier New"/>
                <a:ea typeface="Courier New"/>
                <a:cs typeface="Courier New"/>
                <a:sym typeface="Courier New"/>
              </a:defRPr>
            </a:pPr>
            <a:r>
              <a:rPr dirty="0"/>
              <a:t>add(key, value)</a:t>
            </a:r>
          </a:p>
          <a:p>
            <a:pPr lvl="1">
              <a:defRPr>
                <a:latin typeface="Courier New"/>
                <a:ea typeface="Courier New"/>
                <a:cs typeface="Courier New"/>
                <a:sym typeface="Courier New"/>
              </a:defRPr>
            </a:pPr>
            <a:r>
              <a:rPr dirty="0"/>
              <a:t>remove(key)</a:t>
            </a:r>
          </a:p>
          <a:p>
            <a:pPr lvl="1">
              <a:defRPr>
                <a:latin typeface="Courier New"/>
                <a:ea typeface="Courier New"/>
                <a:cs typeface="Courier New"/>
                <a:sym typeface="Courier New"/>
              </a:defRPr>
            </a:pPr>
            <a:r>
              <a:rPr dirty="0" err="1"/>
              <a:t>getValue</a:t>
            </a:r>
            <a:r>
              <a:rPr dirty="0"/>
              <a:t>(key)</a:t>
            </a:r>
          </a:p>
          <a:p>
            <a:pPr lvl="1">
              <a:defRPr>
                <a:latin typeface="Courier New"/>
                <a:ea typeface="Courier New"/>
                <a:cs typeface="Courier New"/>
                <a:sym typeface="Courier New"/>
              </a:defRPr>
            </a:pPr>
            <a:r>
              <a:rPr dirty="0"/>
              <a:t>contains(key)</a:t>
            </a:r>
          </a:p>
          <a:p>
            <a:pPr lvl="1">
              <a:defRPr>
                <a:latin typeface="Courier New"/>
                <a:ea typeface="Courier New"/>
                <a:cs typeface="Courier New"/>
                <a:sym typeface="Courier New"/>
              </a:defRPr>
            </a:pPr>
            <a:r>
              <a:rPr dirty="0" err="1"/>
              <a:t>getKeyIterator</a:t>
            </a:r>
            <a:r>
              <a:rPr dirty="0"/>
              <a:t>()</a:t>
            </a:r>
          </a:p>
          <a:p>
            <a:pPr lvl="1">
              <a:defRPr>
                <a:latin typeface="Courier New"/>
                <a:ea typeface="Courier New"/>
                <a:cs typeface="Courier New"/>
                <a:sym typeface="Courier New"/>
              </a:defRPr>
            </a:pPr>
            <a:r>
              <a:rPr dirty="0" err="1"/>
              <a:t>getValueIterator</a:t>
            </a:r>
            <a:r>
              <a:rPr dirty="0"/>
              <a:t>()</a:t>
            </a:r>
          </a:p>
          <a:p>
            <a:pPr lvl="1">
              <a:defRPr>
                <a:latin typeface="Courier New"/>
                <a:ea typeface="Courier New"/>
                <a:cs typeface="Courier New"/>
                <a:sym typeface="Courier New"/>
              </a:defRPr>
            </a:pPr>
            <a:r>
              <a:rPr dirty="0" err="1"/>
              <a:t>isEmpty</a:t>
            </a:r>
            <a:r>
              <a:rPr dirty="0"/>
              <a:t>()</a:t>
            </a:r>
          </a:p>
          <a:p>
            <a:pPr lvl="1">
              <a:defRPr>
                <a:latin typeface="Courier New"/>
                <a:ea typeface="Courier New"/>
                <a:cs typeface="Courier New"/>
                <a:sym typeface="Courier New"/>
              </a:defRPr>
            </a:pPr>
            <a:r>
              <a:rPr dirty="0" err="1"/>
              <a:t>getSize</a:t>
            </a:r>
            <a:r>
              <a:rPr dirty="0"/>
              <a:t>()</a:t>
            </a:r>
          </a:p>
          <a:p>
            <a:pPr lvl="1">
              <a:defRPr>
                <a:latin typeface="Courier New"/>
                <a:ea typeface="Courier New"/>
                <a:cs typeface="Courier New"/>
                <a:sym typeface="Courier New"/>
              </a:defRPr>
            </a:pPr>
            <a:r>
              <a:rPr dirty="0"/>
              <a:t>clear()</a:t>
            </a:r>
            <a:endParaRPr lang="en-US" dirty="0"/>
          </a:p>
          <a:p>
            <a:pPr lvl="1">
              <a:defRPr>
                <a:latin typeface="Courier New"/>
                <a:ea typeface="Courier New"/>
                <a:cs typeface="Courier New"/>
                <a:sym typeface="Courier New"/>
              </a:defRPr>
            </a:pPr>
            <a:endParaRPr lang="en-US" dirty="0"/>
          </a:p>
          <a:p>
            <a:pPr lvl="1">
              <a:defRPr>
                <a:latin typeface="Courier New"/>
                <a:ea typeface="Courier New"/>
                <a:cs typeface="Courier New"/>
                <a:sym typeface="Courier New"/>
              </a:defRPr>
            </a:pPr>
            <a:r>
              <a:rPr lang="en-US" sz="2300" dirty="0">
                <a:sym typeface="Courier New"/>
              </a:rPr>
              <a:t>NOTE: This class is obsolete. New implementations should implement the Map interface, rather than extending this class</a:t>
            </a:r>
            <a:endParaRPr sz="2000" dirty="0">
              <a:solidFill>
                <a:srgbClr val="0070C0"/>
              </a:solidFill>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itle 1"/>
          <p:cNvSpPr txBox="1">
            <a:spLocks noGrp="1"/>
          </p:cNvSpPr>
          <p:nvPr>
            <p:ph type="title"/>
          </p:nvPr>
        </p:nvSpPr>
        <p:spPr>
          <a:xfrm>
            <a:off x="258232" y="89452"/>
            <a:ext cx="8513234" cy="816042"/>
          </a:xfrm>
          <a:prstGeom prst="rect">
            <a:avLst/>
          </a:prstGeom>
        </p:spPr>
        <p:txBody>
          <a:bodyPr>
            <a:normAutofit/>
          </a:bodyPr>
          <a:lstStyle>
            <a:lvl1pPr defTabSz="841247">
              <a:defRPr sz="4048"/>
            </a:lvl1pPr>
          </a:lstStyle>
          <a:p>
            <a:r>
              <a:rPr lang="en-US" sz="4000" dirty="0"/>
              <a:t>Map, </a:t>
            </a:r>
            <a:r>
              <a:rPr lang="en-US" sz="4000" dirty="0" err="1"/>
              <a:t>Hashtable</a:t>
            </a:r>
            <a:r>
              <a:rPr lang="en-US" sz="4000" dirty="0"/>
              <a:t> &amp; HashMap</a:t>
            </a:r>
            <a:endParaRPr sz="4000" dirty="0"/>
          </a:p>
        </p:txBody>
      </p:sp>
      <p:sp>
        <p:nvSpPr>
          <p:cNvPr id="62" name="Content Placeholder 2"/>
          <p:cNvSpPr txBox="1">
            <a:spLocks noGrp="1"/>
          </p:cNvSpPr>
          <p:nvPr>
            <p:ph type="body" idx="1"/>
          </p:nvPr>
        </p:nvSpPr>
        <p:spPr>
          <a:xfrm>
            <a:off x="400049" y="1200150"/>
            <a:ext cx="8229601" cy="5132588"/>
          </a:xfrm>
          <a:prstGeom prst="rect">
            <a:avLst/>
          </a:prstGeom>
        </p:spPr>
        <p:txBody>
          <a:bodyPr>
            <a:normAutofit/>
          </a:bodyPr>
          <a:lstStyle/>
          <a:p>
            <a:r>
              <a:rPr lang="en-US" dirty="0" err="1"/>
              <a:t>Inteface</a:t>
            </a:r>
            <a:r>
              <a:rPr lang="en-US" dirty="0"/>
              <a:t> Map&lt;K,V&gt;</a:t>
            </a:r>
          </a:p>
          <a:p>
            <a:pPr lvl="1"/>
            <a:r>
              <a:rPr lang="en-US" sz="2000" dirty="0">
                <a:hlinkClick r:id="rId3"/>
              </a:rPr>
              <a:t>https://docs.oracle.com/javase/8/docs/api/java/util/Map.html</a:t>
            </a:r>
            <a:endParaRPr lang="en-US" dirty="0"/>
          </a:p>
          <a:p>
            <a:r>
              <a:rPr lang="en-US" dirty="0"/>
              <a:t>Class </a:t>
            </a:r>
            <a:r>
              <a:rPr lang="en-US" b="1" dirty="0" err="1">
                <a:solidFill>
                  <a:srgbClr val="7030A0"/>
                </a:solidFill>
              </a:rPr>
              <a:t>Hashtable</a:t>
            </a:r>
            <a:r>
              <a:rPr lang="en-US" dirty="0"/>
              <a:t>&lt;K,V&gt;</a:t>
            </a:r>
          </a:p>
          <a:p>
            <a:pPr lvl="1"/>
            <a:r>
              <a:rPr lang="en-US" sz="2000" dirty="0"/>
              <a:t>Implements a hash table, which maps keys to values. Any non-null object can be used as a key or as a value</a:t>
            </a:r>
          </a:p>
          <a:p>
            <a:pPr lvl="1"/>
            <a:r>
              <a:rPr lang="en-US" sz="2000" dirty="0">
                <a:hlinkClick r:id="rId4"/>
              </a:rPr>
              <a:t>https://docs.oracle.com/javase/8/docs/api/java/util/Hashtable.html</a:t>
            </a:r>
            <a:endParaRPr lang="en-US" sz="2000" dirty="0"/>
          </a:p>
          <a:p>
            <a:r>
              <a:rPr lang="en-US" dirty="0"/>
              <a:t>Class </a:t>
            </a:r>
            <a:r>
              <a:rPr lang="en-US" dirty="0" err="1"/>
              <a:t>HashMap</a:t>
            </a:r>
            <a:r>
              <a:rPr lang="en-US" dirty="0"/>
              <a:t>&lt;K,V&gt;</a:t>
            </a:r>
          </a:p>
          <a:p>
            <a:pPr lvl="1"/>
            <a:r>
              <a:rPr lang="en-US" sz="2000" dirty="0"/>
              <a:t>This implementation provides all of the optional map operations, and permits null values and the null key</a:t>
            </a:r>
            <a:endParaRPr sz="2000" dirty="0"/>
          </a:p>
        </p:txBody>
      </p:sp>
    </p:spTree>
    <p:extLst>
      <p:ext uri="{BB962C8B-B14F-4D97-AF65-F5344CB8AC3E}">
        <p14:creationId xmlns:p14="http://schemas.microsoft.com/office/powerpoint/2010/main" val="471948919"/>
      </p:ext>
    </p:extLst>
  </p:cSld>
  <p:clrMapOvr>
    <a:masterClrMapping/>
  </p:clrMapOvr>
  <p:transition spd="med"/>
</p:sld>
</file>

<file path=ppt/theme/theme1.xml><?xml version="1.0" encoding="utf-8"?>
<a:theme xmlns:a="http://schemas.openxmlformats.org/drawingml/2006/main" name="508 Lecture">
  <a:themeElements>
    <a:clrScheme name="508 Lecture">
      <a:dk1>
        <a:srgbClr val="000000"/>
      </a:dk1>
      <a:lt1>
        <a:srgbClr val="FFFFFF"/>
      </a:lt1>
      <a:dk2>
        <a:srgbClr val="A7A7A7"/>
      </a:dk2>
      <a:lt2>
        <a:srgbClr val="535353"/>
      </a:lt2>
      <a:accent1>
        <a:srgbClr val="3C1581"/>
      </a:accent1>
      <a:accent2>
        <a:srgbClr val="1A6C7C"/>
      </a:accent2>
      <a:accent3>
        <a:srgbClr val="CC730D"/>
      </a:accent3>
      <a:accent4>
        <a:srgbClr val="B2AA00"/>
      </a:accent4>
      <a:accent5>
        <a:srgbClr val="1B9332"/>
      </a:accent5>
      <a:accent6>
        <a:srgbClr val="7F7F7F"/>
      </a:accent6>
      <a:hlink>
        <a:srgbClr val="0000FF"/>
      </a:hlink>
      <a:folHlink>
        <a:srgbClr val="FF00FF"/>
      </a:folHlink>
    </a:clrScheme>
    <a:fontScheme name="508 Lecture">
      <a:majorFont>
        <a:latin typeface="Helvetica"/>
        <a:ea typeface="Helvetica"/>
        <a:cs typeface="Helvetica"/>
      </a:majorFont>
      <a:minorFont>
        <a:latin typeface="Arial"/>
        <a:ea typeface="Arial"/>
        <a:cs typeface="Arial"/>
      </a:minorFont>
    </a:fontScheme>
    <a:fmtScheme name="508 Lectur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508 Lecture">
  <a:themeElements>
    <a:clrScheme name="508 Lecture">
      <a:dk1>
        <a:srgbClr val="000000"/>
      </a:dk1>
      <a:lt1>
        <a:srgbClr val="FFFFFF"/>
      </a:lt1>
      <a:dk2>
        <a:srgbClr val="A7A7A7"/>
      </a:dk2>
      <a:lt2>
        <a:srgbClr val="535353"/>
      </a:lt2>
      <a:accent1>
        <a:srgbClr val="3C1581"/>
      </a:accent1>
      <a:accent2>
        <a:srgbClr val="1A6C7C"/>
      </a:accent2>
      <a:accent3>
        <a:srgbClr val="CC730D"/>
      </a:accent3>
      <a:accent4>
        <a:srgbClr val="B2AA00"/>
      </a:accent4>
      <a:accent5>
        <a:srgbClr val="1B9332"/>
      </a:accent5>
      <a:accent6>
        <a:srgbClr val="7F7F7F"/>
      </a:accent6>
      <a:hlink>
        <a:srgbClr val="0000FF"/>
      </a:hlink>
      <a:folHlink>
        <a:srgbClr val="FF00FF"/>
      </a:folHlink>
    </a:clrScheme>
    <a:fontScheme name="508 Lecture">
      <a:majorFont>
        <a:latin typeface="Arial"/>
        <a:ea typeface="Arial"/>
        <a:cs typeface="Arial"/>
      </a:majorFont>
      <a:minorFont>
        <a:latin typeface="Helvetica"/>
        <a:ea typeface="Helvetica"/>
        <a:cs typeface="Helvetica"/>
      </a:minorFont>
    </a:fontScheme>
    <a:fmtScheme name="508 Lectur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508 Lecture">
  <a:themeElements>
    <a:clrScheme name="508 Lecture">
      <a:dk1>
        <a:srgbClr val="000000"/>
      </a:dk1>
      <a:lt1>
        <a:srgbClr val="FFFFFF"/>
      </a:lt1>
      <a:dk2>
        <a:srgbClr val="A7A7A7"/>
      </a:dk2>
      <a:lt2>
        <a:srgbClr val="535353"/>
      </a:lt2>
      <a:accent1>
        <a:srgbClr val="3C1581"/>
      </a:accent1>
      <a:accent2>
        <a:srgbClr val="1A6C7C"/>
      </a:accent2>
      <a:accent3>
        <a:srgbClr val="CC730D"/>
      </a:accent3>
      <a:accent4>
        <a:srgbClr val="B2AA00"/>
      </a:accent4>
      <a:accent5>
        <a:srgbClr val="1B9332"/>
      </a:accent5>
      <a:accent6>
        <a:srgbClr val="7F7F7F"/>
      </a:accent6>
      <a:hlink>
        <a:srgbClr val="0000FF"/>
      </a:hlink>
      <a:folHlink>
        <a:srgbClr val="FF00FF"/>
      </a:folHlink>
    </a:clrScheme>
    <a:fontScheme name="508 Lecture">
      <a:majorFont>
        <a:latin typeface="Helvetica"/>
        <a:ea typeface="Helvetica"/>
        <a:cs typeface="Helvetica"/>
      </a:majorFont>
      <a:minorFont>
        <a:latin typeface="Arial"/>
        <a:ea typeface="Arial"/>
        <a:cs typeface="Arial"/>
      </a:minorFont>
    </a:fontScheme>
    <a:fmtScheme name="508 Lectur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580</TotalTime>
  <Words>3342</Words>
  <Application>Microsoft Office PowerPoint</Application>
  <PresentationFormat>On-screen Show (4:3)</PresentationFormat>
  <Paragraphs>515</Paragraphs>
  <Slides>45</Slides>
  <Notes>18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45</vt:i4>
      </vt:variant>
    </vt:vector>
  </HeadingPairs>
  <TitlesOfParts>
    <vt:vector size="53" baseType="lpstr">
      <vt:lpstr>Arial</vt:lpstr>
      <vt:lpstr>Courier New</vt:lpstr>
      <vt:lpstr>Helvetica</vt:lpstr>
      <vt:lpstr>Menlo</vt:lpstr>
      <vt:lpstr>Times New Roman</vt:lpstr>
      <vt:lpstr>Verdana</vt:lpstr>
      <vt:lpstr>508 Lecture</vt:lpstr>
      <vt:lpstr>1_508 Lecture</vt:lpstr>
      <vt:lpstr>Module 12</vt:lpstr>
      <vt:lpstr>Video Notes</vt:lpstr>
      <vt:lpstr>Dictionaries</vt:lpstr>
      <vt:lpstr>Dictionary (ADT) | Specifications </vt:lpstr>
      <vt:lpstr>Dictionary | Specifications</vt:lpstr>
      <vt:lpstr>Java Interface | Dictionary (Part 1)</vt:lpstr>
      <vt:lpstr>Java Interface | Dictionary (Part 2)</vt:lpstr>
      <vt:lpstr>Dictionary (ADT)</vt:lpstr>
      <vt:lpstr>Map, Hashtable &amp; HashMap</vt:lpstr>
      <vt:lpstr>Dictionary Iterators</vt:lpstr>
      <vt:lpstr>Dictionary Iterators</vt:lpstr>
      <vt:lpstr>Dictionary Iterators</vt:lpstr>
      <vt:lpstr>Dictionary Iterators</vt:lpstr>
      <vt:lpstr>Array-Based Dictionaries</vt:lpstr>
      <vt:lpstr>Unsorted Array-Based Implementations</vt:lpstr>
      <vt:lpstr>Unsorted Array-Based Implementations</vt:lpstr>
      <vt:lpstr>Unsorted Array-Based Implementations</vt:lpstr>
      <vt:lpstr>Sorted Array-Based Implementations</vt:lpstr>
      <vt:lpstr>Sorted Array-Based Implementations</vt:lpstr>
      <vt:lpstr>Sorted Array-Based Implementations</vt:lpstr>
      <vt:lpstr>Sorted Array-Based Dictionary</vt:lpstr>
      <vt:lpstr>Sorted Array-Based Dictionary</vt:lpstr>
      <vt:lpstr>Linked Dictionary Implementations</vt:lpstr>
      <vt:lpstr>Linked Dictionary Implementations</vt:lpstr>
      <vt:lpstr>Linked Dictionary Implementations</vt:lpstr>
      <vt:lpstr>Unsorted Linked Dictionary</vt:lpstr>
      <vt:lpstr>An Unsorted Linked Dictionary</vt:lpstr>
      <vt:lpstr>Sorted Linked Dictionary</vt:lpstr>
      <vt:lpstr>Sorted Linked Dictionary (1 of 3)</vt:lpstr>
      <vt:lpstr>Sorted Linked Dictionary (2 of 3)</vt:lpstr>
      <vt:lpstr>Sorted Linked Dictionary (3 of 3)</vt:lpstr>
      <vt:lpstr>Implementation Comparison</vt:lpstr>
      <vt:lpstr>The Interface Map (Java Class Library) </vt:lpstr>
      <vt:lpstr>Example</vt:lpstr>
      <vt:lpstr>Telephone Numbers Directory </vt:lpstr>
      <vt:lpstr>Using a Dictionary</vt:lpstr>
      <vt:lpstr>Class Telephone Directory </vt:lpstr>
      <vt:lpstr>Method getPhoneNumber()</vt:lpstr>
      <vt:lpstr>Example | Frequency of Words</vt:lpstr>
      <vt:lpstr>Class FrequencyCounter (1 of 3)</vt:lpstr>
      <vt:lpstr>Class FrequencyCounter (2 of 3)</vt:lpstr>
      <vt:lpstr>Class FrequencyCounter (3 of 3)</vt:lpstr>
      <vt:lpstr>A Concordance of Words (1 of 3)</vt:lpstr>
      <vt:lpstr>A Concordance of Words (2 of 3)</vt:lpstr>
      <vt:lpstr>A Concordance of Words (3 of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 and Abstractions with Java™</dc:title>
  <cp:lastModifiedBy>Gary Thai</cp:lastModifiedBy>
  <cp:revision>248</cp:revision>
  <dcterms:modified xsi:type="dcterms:W3CDTF">2022-02-21T15:12:22Z</dcterms:modified>
</cp:coreProperties>
</file>